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Lst>
  <p:notesMasterIdLst>
    <p:notesMasterId r:id="rId25"/>
  </p:notesMasterIdLst>
  <p:handoutMasterIdLst>
    <p:handoutMasterId r:id="rId26"/>
  </p:handoutMasterIdLst>
  <p:sldIdLst>
    <p:sldId id="256" r:id="rId2"/>
    <p:sldId id="286" r:id="rId3"/>
    <p:sldId id="269" r:id="rId4"/>
    <p:sldId id="268" r:id="rId5"/>
    <p:sldId id="273" r:id="rId6"/>
    <p:sldId id="287" r:id="rId7"/>
    <p:sldId id="274" r:id="rId8"/>
    <p:sldId id="275" r:id="rId9"/>
    <p:sldId id="258" r:id="rId10"/>
    <p:sldId id="277" r:id="rId11"/>
    <p:sldId id="278" r:id="rId12"/>
    <p:sldId id="284" r:id="rId13"/>
    <p:sldId id="279" r:id="rId14"/>
    <p:sldId id="285" r:id="rId15"/>
    <p:sldId id="280" r:id="rId16"/>
    <p:sldId id="297" r:id="rId17"/>
    <p:sldId id="281" r:id="rId18"/>
    <p:sldId id="298" r:id="rId19"/>
    <p:sldId id="291" r:id="rId20"/>
    <p:sldId id="271" r:id="rId21"/>
    <p:sldId id="295" r:id="rId22"/>
    <p:sldId id="296" r:id="rId23"/>
    <p:sldId id="290" r:id="rId2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93" y="65"/>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D35338D-4DCE-4AD9-9C32-23301D02BA5E}" type="datetimeFigureOut">
              <a:rPr lang="en-US" smtClean="0"/>
              <a:t>8/1/2023</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E6A073B6-2F4C-4B78-ACE8-12201591797F}" type="slidenum">
              <a:rPr lang="en-US" smtClean="0"/>
              <a:t>‹#›</a:t>
            </a:fld>
            <a:endParaRPr lang="en-US"/>
          </a:p>
        </p:txBody>
      </p:sp>
    </p:spTree>
    <p:extLst>
      <p:ext uri="{BB962C8B-B14F-4D97-AF65-F5344CB8AC3E}">
        <p14:creationId xmlns:p14="http://schemas.microsoft.com/office/powerpoint/2010/main" val="23939899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763F16DE-A6C3-464B-93B7-0FD854339BB4}" type="datetimeFigureOut">
              <a:rPr lang="en-US" smtClean="0"/>
              <a:t>8/1/2023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7517744B-A1F3-45A1-8120-18BDC42E6CAE}" type="slidenum">
              <a:rPr lang="en-US" smtClean="0"/>
              <a:t>‹#›</a:t>
            </a:fld>
            <a:endParaRPr lang="en-US"/>
          </a:p>
        </p:txBody>
      </p:sp>
    </p:spTree>
    <p:extLst>
      <p:ext uri="{BB962C8B-B14F-4D97-AF65-F5344CB8AC3E}">
        <p14:creationId xmlns:p14="http://schemas.microsoft.com/office/powerpoint/2010/main" val="33645486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517744B-A1F3-45A1-8120-18BDC42E6CAE}" type="slidenum">
              <a:rPr lang="en-US" smtClean="0"/>
              <a:t>20</a:t>
            </a:fld>
            <a:endParaRPr lang="en-US"/>
          </a:p>
        </p:txBody>
      </p:sp>
    </p:spTree>
    <p:extLst>
      <p:ext uri="{BB962C8B-B14F-4D97-AF65-F5344CB8AC3E}">
        <p14:creationId xmlns:p14="http://schemas.microsoft.com/office/powerpoint/2010/main" val="21784328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517744B-A1F3-45A1-8120-18BDC42E6CAE}" type="slidenum">
              <a:rPr lang="en-US" smtClean="0"/>
              <a:t>21</a:t>
            </a:fld>
            <a:endParaRPr lang="en-US"/>
          </a:p>
        </p:txBody>
      </p:sp>
    </p:spTree>
    <p:extLst>
      <p:ext uri="{BB962C8B-B14F-4D97-AF65-F5344CB8AC3E}">
        <p14:creationId xmlns:p14="http://schemas.microsoft.com/office/powerpoint/2010/main" val="14333353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97DD339-BBB7-4823-8BDE-4BCE90B63736}" type="datetimeFigureOut">
              <a:rPr lang="en-US" smtClean="0"/>
              <a:t>8/1/2023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DAB102-DDE9-41A3-8241-C8C9080A6A2A}"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97DD339-BBB7-4823-8BDE-4BCE90B63736}" type="datetimeFigureOut">
              <a:rPr lang="en-US" smtClean="0"/>
              <a:t>8/1/2023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DAB102-DDE9-41A3-8241-C8C9080A6A2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997DD339-BBB7-4823-8BDE-4BCE90B63736}" type="datetimeFigureOut">
              <a:rPr lang="en-US" smtClean="0"/>
              <a:t>8/1/2023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DAB102-DDE9-41A3-8241-C8C9080A6A2A}" type="slidenum">
              <a:rPr lang="en-US" smtClean="0"/>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97DD339-BBB7-4823-8BDE-4BCE90B63736}" type="datetimeFigureOut">
              <a:rPr lang="en-US" smtClean="0"/>
              <a:t>8/1/2023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DAB102-DDE9-41A3-8241-C8C9080A6A2A}" type="slidenum">
              <a:rPr lang="en-US" smtClean="0"/>
              <a:t>‹#›</a:t>
            </a:fld>
            <a:endParaRPr lang="en-US"/>
          </a:p>
        </p:txBody>
      </p:sp>
      <p:sp>
        <p:nvSpPr>
          <p:cNvPr id="7" name="Title 6"/>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97DD339-BBB7-4823-8BDE-4BCE90B63736}" type="datetimeFigureOut">
              <a:rPr lang="en-US" smtClean="0"/>
              <a:t>8/1/2023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DAB102-DDE9-41A3-8241-C8C9080A6A2A}"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Date Placeholder 4"/>
          <p:cNvSpPr>
            <a:spLocks noGrp="1"/>
          </p:cNvSpPr>
          <p:nvPr>
            <p:ph type="dt" sz="half" idx="10"/>
          </p:nvPr>
        </p:nvSpPr>
        <p:spPr/>
        <p:txBody>
          <a:bodyPr/>
          <a:lstStyle/>
          <a:p>
            <a:fld id="{997DD339-BBB7-4823-8BDE-4BCE90B63736}" type="datetimeFigureOut">
              <a:rPr lang="en-US" smtClean="0"/>
              <a:t>8/1/2023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DAB102-DDE9-41A3-8241-C8C9080A6A2A}" type="slidenum">
              <a:rPr lang="en-US" smtClean="0"/>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4645152" y="2679192"/>
            <a:ext cx="3822192" cy="3447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97DD339-BBB7-4823-8BDE-4BCE90B63736}" type="datetimeFigureOut">
              <a:rPr lang="en-US" smtClean="0"/>
              <a:t>8/1/2023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DAB102-DDE9-41A3-8241-C8C9080A6A2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97DD339-BBB7-4823-8BDE-4BCE90B63736}" type="datetimeFigureOut">
              <a:rPr lang="en-US" smtClean="0"/>
              <a:t>8/1/2023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DAB102-DDE9-41A3-8241-C8C9080A6A2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997DD339-BBB7-4823-8BDE-4BCE90B63736}" type="datetimeFigureOut">
              <a:rPr lang="en-US" smtClean="0"/>
              <a:t>8/1/2023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FDAB102-DDE9-41A3-8241-C8C9080A6A2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997DD339-BBB7-4823-8BDE-4BCE90B63736}" type="datetimeFigureOut">
              <a:rPr lang="en-US" smtClean="0"/>
              <a:t>8/1/2023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DAB102-DDE9-41A3-8241-C8C9080A6A2A}" type="slidenum">
              <a:rPr lang="en-US" smtClean="0"/>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97DD339-BBB7-4823-8BDE-4BCE90B63736}" type="datetimeFigureOut">
              <a:rPr lang="en-US" smtClean="0"/>
              <a:t>8/1/2023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DAB102-DDE9-41A3-8241-C8C9080A6A2A}" type="slidenum">
              <a:rPr lang="en-US" smtClean="0"/>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997DD339-BBB7-4823-8BDE-4BCE90B63736}" type="datetimeFigureOut">
              <a:rPr lang="en-US" smtClean="0"/>
              <a:t>8/1/2023</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CFDAB102-DDE9-41A3-8241-C8C9080A6A2A}" type="slidenum">
              <a:rPr lang="en-US" smtClean="0"/>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8.xml"/><Relationship Id="rId4" Type="http://schemas.openxmlformats.org/officeDocument/2006/relationships/image" Target="../media/image4.emf"/></Relationships>
</file>

<file path=ppt/slides/_rels/slide21.xml.rels><?xml version="1.0" encoding="UTF-8" standalone="yes"?>
<Relationships xmlns="http://schemas.openxmlformats.org/package/2006/relationships"><Relationship Id="rId3" Type="http://schemas.openxmlformats.org/officeDocument/2006/relationships/hyperlink" Target="http://www.cdc.gov/ConcussionInYouthSports/" TargetMode="External"/><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docs.google.com/forms/d/1tqV4vtNFsjwa2qpp083tCBZ1KAgPSoMFVFSYBtPnQZs/edit"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hyperlink" Target="http://www.iesa.or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438400"/>
            <a:ext cx="7772400" cy="1162050"/>
          </a:xfrm>
        </p:spPr>
        <p:txBody>
          <a:bodyPr>
            <a:normAutofit fontScale="90000"/>
          </a:bodyPr>
          <a:lstStyle/>
          <a:p>
            <a:r>
              <a:rPr lang="en-US" dirty="0"/>
              <a:t>Extra-Curricular and Activities</a:t>
            </a:r>
            <a:br>
              <a:rPr lang="en-US" dirty="0"/>
            </a:br>
            <a:r>
              <a:rPr lang="en-US" dirty="0"/>
              <a:t>Information</a:t>
            </a:r>
          </a:p>
        </p:txBody>
      </p:sp>
      <p:sp>
        <p:nvSpPr>
          <p:cNvPr id="3" name="Subtitle 2"/>
          <p:cNvSpPr>
            <a:spLocks noGrp="1"/>
          </p:cNvSpPr>
          <p:nvPr>
            <p:ph type="subTitle" idx="1"/>
          </p:nvPr>
        </p:nvSpPr>
        <p:spPr/>
        <p:txBody>
          <a:bodyPr>
            <a:normAutofit/>
          </a:bodyPr>
          <a:lstStyle/>
          <a:p>
            <a:r>
              <a:rPr lang="en-US" dirty="0"/>
              <a:t>Rankin Community School Dist. 98</a:t>
            </a:r>
          </a:p>
          <a:p>
            <a:endParaRPr lang="en-US" dirty="0"/>
          </a:p>
        </p:txBody>
      </p:sp>
    </p:spTree>
    <p:extLst>
      <p:ext uri="{BB962C8B-B14F-4D97-AF65-F5344CB8AC3E}">
        <p14:creationId xmlns:p14="http://schemas.microsoft.com/office/powerpoint/2010/main" val="21602151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2067" y="2675466"/>
            <a:ext cx="7408333" cy="3572933"/>
          </a:xfrm>
        </p:spPr>
        <p:txBody>
          <a:bodyPr>
            <a:normAutofit lnSpcReduction="10000"/>
          </a:bodyPr>
          <a:lstStyle/>
          <a:p>
            <a:r>
              <a:rPr lang="en-US" dirty="0"/>
              <a:t>The Code of Conduct describes the expectations and goals of the student activity program.  This code is found in the student handbook on the Rankin School website.  </a:t>
            </a:r>
          </a:p>
          <a:p>
            <a:r>
              <a:rPr lang="en-US" dirty="0"/>
              <a:t>The Code does not contain a complete list of inappropriate behaviors for students in extracurricular activities. </a:t>
            </a:r>
          </a:p>
          <a:p>
            <a:r>
              <a:rPr lang="en-US" dirty="0"/>
              <a:t> Violations will be treated cumulatively, with disciplinary penalties increasing with subsequent violation. </a:t>
            </a:r>
          </a:p>
        </p:txBody>
      </p:sp>
      <p:sp>
        <p:nvSpPr>
          <p:cNvPr id="2" name="Title 1"/>
          <p:cNvSpPr>
            <a:spLocks noGrp="1"/>
          </p:cNvSpPr>
          <p:nvPr>
            <p:ph type="title"/>
          </p:nvPr>
        </p:nvSpPr>
        <p:spPr/>
        <p:txBody>
          <a:bodyPr>
            <a:normAutofit/>
          </a:bodyPr>
          <a:lstStyle/>
          <a:p>
            <a:r>
              <a:rPr lang="en-US" dirty="0"/>
              <a:t>CODE OF CONDUCT</a:t>
            </a:r>
          </a:p>
        </p:txBody>
      </p:sp>
    </p:spTree>
    <p:extLst>
      <p:ext uri="{BB962C8B-B14F-4D97-AF65-F5344CB8AC3E}">
        <p14:creationId xmlns:p14="http://schemas.microsoft.com/office/powerpoint/2010/main" val="7580329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2067" y="2675466"/>
            <a:ext cx="7408333" cy="3572933"/>
          </a:xfrm>
        </p:spPr>
        <p:txBody>
          <a:bodyPr>
            <a:normAutofit lnSpcReduction="10000"/>
          </a:bodyPr>
          <a:lstStyle/>
          <a:p>
            <a:pPr lvl="0"/>
            <a:r>
              <a:rPr lang="en-US" dirty="0"/>
              <a:t>Students are expected to follow the School Dress Code and be well groomed at all extra-curricular events, award programs and while traveling to and from activities.</a:t>
            </a:r>
          </a:p>
          <a:p>
            <a:pPr lvl="0"/>
            <a:r>
              <a:rPr lang="en-US" dirty="0"/>
              <a:t>Students are expected to follow all District policies and procedures on student discipline as described in the Student Handbook or as explained by any staff member.</a:t>
            </a:r>
          </a:p>
          <a:p>
            <a:pPr lvl="0"/>
            <a:r>
              <a:rPr lang="en-US" dirty="0"/>
              <a:t>Students must follow the rules of the activity as explained by the coach or sponsor.</a:t>
            </a:r>
            <a:endParaRPr lang="en-US" sz="700" dirty="0"/>
          </a:p>
        </p:txBody>
      </p:sp>
      <p:sp>
        <p:nvSpPr>
          <p:cNvPr id="2" name="Title 1"/>
          <p:cNvSpPr>
            <a:spLocks noGrp="1"/>
          </p:cNvSpPr>
          <p:nvPr>
            <p:ph type="title"/>
          </p:nvPr>
        </p:nvSpPr>
        <p:spPr/>
        <p:txBody>
          <a:bodyPr/>
          <a:lstStyle/>
          <a:p>
            <a:r>
              <a:rPr lang="en-US" dirty="0"/>
              <a:t>CODE OF CONDUCT</a:t>
            </a:r>
          </a:p>
        </p:txBody>
      </p:sp>
    </p:spTree>
    <p:extLst>
      <p:ext uri="{BB962C8B-B14F-4D97-AF65-F5344CB8AC3E}">
        <p14:creationId xmlns:p14="http://schemas.microsoft.com/office/powerpoint/2010/main" val="12619088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2067" y="2362200"/>
            <a:ext cx="7408333" cy="3763963"/>
          </a:xfrm>
        </p:spPr>
        <p:txBody>
          <a:bodyPr>
            <a:normAutofit lnSpcReduction="10000"/>
          </a:bodyPr>
          <a:lstStyle/>
          <a:p>
            <a:pPr lvl="0"/>
            <a:r>
              <a:rPr lang="en-US" dirty="0"/>
              <a:t>Students must not use cell phones on the bus without specific prior approval of coach/sponsor. </a:t>
            </a:r>
          </a:p>
          <a:p>
            <a:pPr lvl="0"/>
            <a:r>
              <a:rPr lang="en-US" dirty="0"/>
              <a:t>Students must behave in a manner that is NOT detrimental to the good of the group or school.</a:t>
            </a:r>
          </a:p>
          <a:p>
            <a:pPr lvl="0"/>
            <a:r>
              <a:rPr lang="en-US" dirty="0"/>
              <a:t>Students must conduct themselves at all times, including after school and on days when school is not in session, as good citizens and exemplars of their school – they must behave in ways that are consistent with good sportsmanship, leadership, and appropriate moral conduct.</a:t>
            </a:r>
          </a:p>
          <a:p>
            <a:endParaRPr lang="en-US" dirty="0"/>
          </a:p>
        </p:txBody>
      </p:sp>
      <p:sp>
        <p:nvSpPr>
          <p:cNvPr id="2" name="Title 1"/>
          <p:cNvSpPr>
            <a:spLocks noGrp="1"/>
          </p:cNvSpPr>
          <p:nvPr>
            <p:ph type="title"/>
          </p:nvPr>
        </p:nvSpPr>
        <p:spPr/>
        <p:txBody>
          <a:bodyPr/>
          <a:lstStyle/>
          <a:p>
            <a:r>
              <a:rPr lang="en-US" dirty="0"/>
              <a:t>CODE OF CONDUCT</a:t>
            </a:r>
          </a:p>
        </p:txBody>
      </p:sp>
    </p:spTree>
    <p:extLst>
      <p:ext uri="{BB962C8B-B14F-4D97-AF65-F5344CB8AC3E}">
        <p14:creationId xmlns:p14="http://schemas.microsoft.com/office/powerpoint/2010/main" val="14079704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0"/>
            <a:r>
              <a:rPr lang="en-US" dirty="0"/>
              <a:t>Students are expected to demonstrate good citizenship and exemplary conduct in the classroom, in the community, and during all facets of the activity.</a:t>
            </a:r>
          </a:p>
          <a:p>
            <a:pPr lvl="0"/>
            <a:r>
              <a:rPr lang="en-US" dirty="0"/>
              <a:t>Students will not be insubordinate or disrespectful towards the sponsor, coach or any official.</a:t>
            </a:r>
          </a:p>
          <a:p>
            <a:pPr lvl="0"/>
            <a:r>
              <a:rPr lang="en-US" dirty="0"/>
              <a:t>Students will not falsify any information contained on the permissions and forms required to participate in the activity. </a:t>
            </a:r>
          </a:p>
          <a:p>
            <a:pPr marL="0" indent="0">
              <a:buNone/>
            </a:pPr>
            <a:endParaRPr lang="en-US" dirty="0"/>
          </a:p>
        </p:txBody>
      </p:sp>
      <p:sp>
        <p:nvSpPr>
          <p:cNvPr id="2" name="Title 1"/>
          <p:cNvSpPr>
            <a:spLocks noGrp="1"/>
          </p:cNvSpPr>
          <p:nvPr>
            <p:ph type="title"/>
          </p:nvPr>
        </p:nvSpPr>
        <p:spPr/>
        <p:txBody>
          <a:bodyPr/>
          <a:lstStyle/>
          <a:p>
            <a:r>
              <a:rPr lang="en-US" dirty="0"/>
              <a:t>CODE OF CONDUCT</a:t>
            </a:r>
          </a:p>
        </p:txBody>
      </p:sp>
    </p:spTree>
    <p:extLst>
      <p:ext uri="{BB962C8B-B14F-4D97-AF65-F5344CB8AC3E}">
        <p14:creationId xmlns:p14="http://schemas.microsoft.com/office/powerpoint/2010/main" val="8958593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2067" y="2438400"/>
            <a:ext cx="7408333" cy="3687763"/>
          </a:xfrm>
        </p:spPr>
        <p:txBody>
          <a:bodyPr>
            <a:normAutofit fontScale="92500"/>
          </a:bodyPr>
          <a:lstStyle/>
          <a:p>
            <a:pPr lvl="0"/>
            <a:r>
              <a:rPr lang="en-US" dirty="0"/>
              <a:t>Students will not possess, buy, sell, barter, use, distribute, or be under the influence of drugs, controlled substances, alcohol, tobacco, or any illegal substance, look alike drugs (or any substance represented to be one of the above) or paraphernalia, which alters mind, body, or performance.</a:t>
            </a:r>
          </a:p>
          <a:p>
            <a:pPr lvl="0"/>
            <a:r>
              <a:rPr lang="en-US" dirty="0"/>
              <a:t>Students will not commit any act which is a felony or misdemeanor.</a:t>
            </a:r>
          </a:p>
          <a:p>
            <a:pPr lvl="0"/>
            <a:r>
              <a:rPr lang="en-US" dirty="0"/>
              <a:t>Students will not be knowingly present in a location where any of the previous two code violations is occurring.</a:t>
            </a:r>
          </a:p>
          <a:p>
            <a:pPr marL="0" indent="0">
              <a:buNone/>
            </a:pPr>
            <a:endParaRPr lang="en-US" dirty="0"/>
          </a:p>
        </p:txBody>
      </p:sp>
      <p:sp>
        <p:nvSpPr>
          <p:cNvPr id="2" name="Title 1"/>
          <p:cNvSpPr>
            <a:spLocks noGrp="1"/>
          </p:cNvSpPr>
          <p:nvPr>
            <p:ph type="title"/>
          </p:nvPr>
        </p:nvSpPr>
        <p:spPr/>
        <p:txBody>
          <a:bodyPr/>
          <a:lstStyle/>
          <a:p>
            <a:r>
              <a:rPr lang="en-US" dirty="0"/>
              <a:t>CODE OF CONDUCT</a:t>
            </a:r>
          </a:p>
        </p:txBody>
      </p:sp>
    </p:spTree>
    <p:extLst>
      <p:ext uri="{BB962C8B-B14F-4D97-AF65-F5344CB8AC3E}">
        <p14:creationId xmlns:p14="http://schemas.microsoft.com/office/powerpoint/2010/main" val="41047981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2067" y="2133600"/>
            <a:ext cx="7408333" cy="4114800"/>
          </a:xfrm>
        </p:spPr>
        <p:txBody>
          <a:bodyPr>
            <a:normAutofit/>
          </a:bodyPr>
          <a:lstStyle/>
          <a:p>
            <a:pPr marL="0" indent="0">
              <a:buNone/>
            </a:pPr>
            <a:r>
              <a:rPr lang="en-US" b="1" dirty="0"/>
              <a:t>CONSEQUENCES</a:t>
            </a:r>
            <a:endParaRPr lang="en-US" dirty="0"/>
          </a:p>
          <a:p>
            <a:pPr lvl="0"/>
            <a:r>
              <a:rPr lang="en-US" dirty="0"/>
              <a:t>Any student that receives or serves an In-School Suspension AND/OR Out-of-School Suspension (i.e. Suspensions) while participating in an extracurricular activity (,i.e. season, club, and/or group) </a:t>
            </a:r>
            <a:r>
              <a:rPr lang="en-US" b="1" dirty="0"/>
              <a:t>will not be able to participate in at least one calendar day of games, matches, meets, and/or events for each activity they are currently participating in. </a:t>
            </a:r>
            <a:r>
              <a:rPr lang="en-US" dirty="0"/>
              <a:t>If the Suspension is longer than one day, the extracurricular Suspension increases to match the length. </a:t>
            </a:r>
          </a:p>
          <a:p>
            <a:pPr marL="0" lvl="0" indent="0">
              <a:buNone/>
            </a:pPr>
            <a:endParaRPr lang="en-US" dirty="0"/>
          </a:p>
          <a:p>
            <a:pPr marL="0" indent="0">
              <a:buNone/>
            </a:pPr>
            <a:endParaRPr lang="en-US" dirty="0"/>
          </a:p>
        </p:txBody>
      </p:sp>
      <p:sp>
        <p:nvSpPr>
          <p:cNvPr id="2" name="Title 1"/>
          <p:cNvSpPr>
            <a:spLocks noGrp="1"/>
          </p:cNvSpPr>
          <p:nvPr>
            <p:ph type="title"/>
          </p:nvPr>
        </p:nvSpPr>
        <p:spPr/>
        <p:txBody>
          <a:bodyPr/>
          <a:lstStyle/>
          <a:p>
            <a:r>
              <a:rPr lang="en-US" dirty="0"/>
              <a:t>CODE OF CONDUCT</a:t>
            </a:r>
          </a:p>
        </p:txBody>
      </p:sp>
    </p:spTree>
    <p:extLst>
      <p:ext uri="{BB962C8B-B14F-4D97-AF65-F5344CB8AC3E}">
        <p14:creationId xmlns:p14="http://schemas.microsoft.com/office/powerpoint/2010/main" val="5186446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C691480-38DB-4170-A405-68CECB24D3B4}"/>
              </a:ext>
            </a:extLst>
          </p:cNvPr>
          <p:cNvSpPr>
            <a:spLocks noGrp="1"/>
          </p:cNvSpPr>
          <p:nvPr>
            <p:ph idx="1"/>
          </p:nvPr>
        </p:nvSpPr>
        <p:spPr/>
        <p:txBody>
          <a:bodyPr/>
          <a:lstStyle/>
          <a:p>
            <a:r>
              <a:rPr lang="en-US" dirty="0"/>
              <a:t>Any student that receives or serves a Suspension for a </a:t>
            </a:r>
            <a:r>
              <a:rPr lang="en-US" b="1" dirty="0"/>
              <a:t>second time will not be able to participate in at least two calendar days of games, matches, meets, and/or events for each activity. </a:t>
            </a:r>
            <a:r>
              <a:rPr lang="en-US" i="1" u="sng" dirty="0"/>
              <a:t>(If the Suspension is longer than two days, the extracurricular Suspension increases to match the length.)</a:t>
            </a:r>
            <a:r>
              <a:rPr lang="en-US" i="1" dirty="0"/>
              <a:t> </a:t>
            </a:r>
            <a:r>
              <a:rPr lang="en-US" dirty="0"/>
              <a:t>Students may be allowed to participate in practices and/or regular meetings with the exception of the timeframe of the duration of an Out-of-School Suspension. </a:t>
            </a:r>
          </a:p>
        </p:txBody>
      </p:sp>
      <p:sp>
        <p:nvSpPr>
          <p:cNvPr id="3" name="Title 2">
            <a:extLst>
              <a:ext uri="{FF2B5EF4-FFF2-40B4-BE49-F238E27FC236}">
                <a16:creationId xmlns:a16="http://schemas.microsoft.com/office/drawing/2014/main" id="{4900647E-8624-47DE-8E01-513D6C97B232}"/>
              </a:ext>
            </a:extLst>
          </p:cNvPr>
          <p:cNvSpPr>
            <a:spLocks noGrp="1"/>
          </p:cNvSpPr>
          <p:nvPr>
            <p:ph type="title"/>
          </p:nvPr>
        </p:nvSpPr>
        <p:spPr/>
        <p:txBody>
          <a:bodyPr/>
          <a:lstStyle/>
          <a:p>
            <a:r>
              <a:rPr lang="en-US" dirty="0"/>
              <a:t>CODE OF CONDUCT</a:t>
            </a:r>
          </a:p>
        </p:txBody>
      </p:sp>
    </p:spTree>
    <p:extLst>
      <p:ext uri="{BB962C8B-B14F-4D97-AF65-F5344CB8AC3E}">
        <p14:creationId xmlns:p14="http://schemas.microsoft.com/office/powerpoint/2010/main" val="12659983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2067" y="2209800"/>
            <a:ext cx="7408333" cy="4191000"/>
          </a:xfrm>
        </p:spPr>
        <p:txBody>
          <a:bodyPr>
            <a:normAutofit fontScale="92500" lnSpcReduction="20000"/>
          </a:bodyPr>
          <a:lstStyle/>
          <a:p>
            <a:pPr marL="0" lvl="0" indent="0">
              <a:buNone/>
            </a:pPr>
            <a:r>
              <a:rPr lang="en-US" b="1" dirty="0"/>
              <a:t>CONSEQUENCES</a:t>
            </a:r>
            <a:endParaRPr lang="en-US" dirty="0"/>
          </a:p>
          <a:p>
            <a:pPr lvl="0" fontAlgn="base"/>
            <a:r>
              <a:rPr lang="en-US" dirty="0"/>
              <a:t>A student who is issued any combination of three total incidents of Suspensions during the season or for the timeframe of a club or group will be removed for the remainder of the season for a sport or for the year for a club or group. </a:t>
            </a:r>
          </a:p>
          <a:p>
            <a:pPr marL="0" lvl="0" indent="0" fontAlgn="base">
              <a:buNone/>
            </a:pPr>
            <a:endParaRPr lang="en-US" dirty="0"/>
          </a:p>
          <a:p>
            <a:pPr lvl="0" fontAlgn="base"/>
            <a:r>
              <a:rPr lang="en-US" b="1" u="sng" dirty="0"/>
              <a:t>If a student receives a fourth Suspension in a school year, the student may be removed from all future extracurricular activities for the remainder of the school year. The Administration will conduct a due process meeting with the student and a parent before making this determination.</a:t>
            </a:r>
          </a:p>
          <a:p>
            <a:pPr marL="0" lvl="0" indent="0">
              <a:buNone/>
            </a:pPr>
            <a:endParaRPr lang="en-US" dirty="0"/>
          </a:p>
        </p:txBody>
      </p:sp>
      <p:sp>
        <p:nvSpPr>
          <p:cNvPr id="2" name="Title 1"/>
          <p:cNvSpPr>
            <a:spLocks noGrp="1"/>
          </p:cNvSpPr>
          <p:nvPr>
            <p:ph type="title"/>
          </p:nvPr>
        </p:nvSpPr>
        <p:spPr/>
        <p:txBody>
          <a:bodyPr/>
          <a:lstStyle/>
          <a:p>
            <a:r>
              <a:rPr lang="en-US" dirty="0"/>
              <a:t>CODE OF CONDUCT</a:t>
            </a:r>
          </a:p>
        </p:txBody>
      </p:sp>
    </p:spTree>
    <p:extLst>
      <p:ext uri="{BB962C8B-B14F-4D97-AF65-F5344CB8AC3E}">
        <p14:creationId xmlns:p14="http://schemas.microsoft.com/office/powerpoint/2010/main" val="656048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C23B810-1EDD-499C-A0F5-9C3FC761C9F4}"/>
              </a:ext>
            </a:extLst>
          </p:cNvPr>
          <p:cNvSpPr>
            <a:spLocks noGrp="1"/>
          </p:cNvSpPr>
          <p:nvPr>
            <p:ph idx="1"/>
          </p:nvPr>
        </p:nvSpPr>
        <p:spPr/>
        <p:txBody>
          <a:bodyPr>
            <a:normAutofit fontScale="85000" lnSpcReduction="10000"/>
          </a:bodyPr>
          <a:lstStyle/>
          <a:p>
            <a:r>
              <a:rPr lang="en-US" b="1" u="sng" dirty="0"/>
              <a:t>The Administration may choose to carry over Suspensions consequences from one season or group or club timeframe to the next during the school year</a:t>
            </a:r>
            <a:r>
              <a:rPr lang="en-US" dirty="0"/>
              <a:t>. </a:t>
            </a:r>
          </a:p>
          <a:p>
            <a:pPr marL="0" indent="0">
              <a:buNone/>
            </a:pPr>
            <a:endParaRPr lang="en-US" dirty="0"/>
          </a:p>
          <a:p>
            <a:r>
              <a:rPr lang="en-US" dirty="0"/>
              <a:t>Students who are not participating in extracurriculars because they have been issued consequences from the Administration do not dress in the team uniform, and must be in regular clothes.</a:t>
            </a:r>
            <a:endParaRPr lang="en-US" b="1" dirty="0"/>
          </a:p>
          <a:p>
            <a:pPr marL="0" indent="0">
              <a:buNone/>
            </a:pPr>
            <a:endParaRPr lang="en-US" dirty="0"/>
          </a:p>
          <a:p>
            <a:r>
              <a:rPr lang="en-US" dirty="0"/>
              <a:t>A student receiving a bus suspension will not be allowed to ride the bus to or participate in any away events during the period of the suspension.</a:t>
            </a:r>
          </a:p>
          <a:p>
            <a:endParaRPr lang="en-US" dirty="0"/>
          </a:p>
        </p:txBody>
      </p:sp>
      <p:sp>
        <p:nvSpPr>
          <p:cNvPr id="3" name="Title 2">
            <a:extLst>
              <a:ext uri="{FF2B5EF4-FFF2-40B4-BE49-F238E27FC236}">
                <a16:creationId xmlns:a16="http://schemas.microsoft.com/office/drawing/2014/main" id="{CF9E258B-E183-4CB6-A913-2B898FE4C33F}"/>
              </a:ext>
            </a:extLst>
          </p:cNvPr>
          <p:cNvSpPr>
            <a:spLocks noGrp="1"/>
          </p:cNvSpPr>
          <p:nvPr>
            <p:ph type="title"/>
          </p:nvPr>
        </p:nvSpPr>
        <p:spPr/>
        <p:txBody>
          <a:bodyPr/>
          <a:lstStyle/>
          <a:p>
            <a:r>
              <a:rPr lang="en-US" dirty="0"/>
              <a:t>CODE OF CONDUCT</a:t>
            </a:r>
          </a:p>
        </p:txBody>
      </p:sp>
    </p:spTree>
    <p:extLst>
      <p:ext uri="{BB962C8B-B14F-4D97-AF65-F5344CB8AC3E}">
        <p14:creationId xmlns:p14="http://schemas.microsoft.com/office/powerpoint/2010/main" val="21822197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133600"/>
            <a:ext cx="7408333" cy="3992563"/>
          </a:xfrm>
        </p:spPr>
        <p:txBody>
          <a:bodyPr>
            <a:normAutofit fontScale="92500" lnSpcReduction="10000"/>
          </a:bodyPr>
          <a:lstStyle/>
          <a:p>
            <a:endParaRPr lang="en-US" dirty="0"/>
          </a:p>
          <a:p>
            <a:pPr lvl="0" fontAlgn="base"/>
            <a:r>
              <a:rPr lang="en-US" dirty="0"/>
              <a:t>A student whose infractions (drugs, alcohol, arrest, </a:t>
            </a:r>
            <a:r>
              <a:rPr lang="en-US" dirty="0" err="1"/>
              <a:t>etc</a:t>
            </a:r>
            <a:r>
              <a:rPr lang="en-US" dirty="0"/>
              <a:t>) occur away from school or school activities at any time while participating in an activity/season will be subjected to suspension or removal from activity/season.</a:t>
            </a:r>
          </a:p>
          <a:p>
            <a:pPr lvl="0" fontAlgn="base"/>
            <a:r>
              <a:rPr lang="en-US" b="1" u="sng" dirty="0"/>
              <a:t>Students who are not representing our school in a positive manner, included but not limited to, bad behavior, bad language, and/or poor sportsmanship can be disciplined by Administration for these behaviors that occur during any school sponsored activity. These consequences may carry over into other seasons or group or club timeframes.</a:t>
            </a:r>
            <a:endParaRPr lang="en-US" sz="3300" b="1" u="sng" dirty="0"/>
          </a:p>
        </p:txBody>
      </p:sp>
      <p:sp>
        <p:nvSpPr>
          <p:cNvPr id="3" name="Title 2"/>
          <p:cNvSpPr>
            <a:spLocks noGrp="1"/>
          </p:cNvSpPr>
          <p:nvPr>
            <p:ph type="title"/>
          </p:nvPr>
        </p:nvSpPr>
        <p:spPr/>
        <p:txBody>
          <a:bodyPr/>
          <a:lstStyle/>
          <a:p>
            <a:r>
              <a:rPr lang="en-US" dirty="0"/>
              <a:t>CODE OF CONDUCT</a:t>
            </a:r>
          </a:p>
        </p:txBody>
      </p:sp>
    </p:spTree>
    <p:extLst>
      <p:ext uri="{BB962C8B-B14F-4D97-AF65-F5344CB8AC3E}">
        <p14:creationId xmlns:p14="http://schemas.microsoft.com/office/powerpoint/2010/main" val="22044661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2067" y="2438400"/>
            <a:ext cx="7408333" cy="3657600"/>
          </a:xfrm>
        </p:spPr>
        <p:txBody>
          <a:bodyPr>
            <a:normAutofit fontScale="92500" lnSpcReduction="10000"/>
          </a:bodyPr>
          <a:lstStyle/>
          <a:p>
            <a:r>
              <a:rPr lang="en-US" dirty="0"/>
              <a:t>Baseball, cheerleading, basketball (girls &amp; boys), volleyball, softball, track (girls &amp; boys), student council, speech team, scholastic bowl, chess club(4</a:t>
            </a:r>
            <a:r>
              <a:rPr lang="en-US" baseline="30000" dirty="0"/>
              <a:t>th</a:t>
            </a:r>
            <a:r>
              <a:rPr lang="en-US" dirty="0"/>
              <a:t> - 8</a:t>
            </a:r>
            <a:r>
              <a:rPr lang="en-US" baseline="30000" dirty="0"/>
              <a:t>th</a:t>
            </a:r>
            <a:r>
              <a:rPr lang="en-US" dirty="0"/>
              <a:t>), school specific clubs, and </a:t>
            </a:r>
            <a:r>
              <a:rPr lang="en-US" i="1" u="sng" dirty="0"/>
              <a:t>any additional activities added by the District #98 School Board or Administration</a:t>
            </a:r>
            <a:r>
              <a:rPr lang="en-US" dirty="0"/>
              <a:t>.  </a:t>
            </a:r>
          </a:p>
          <a:p>
            <a:r>
              <a:rPr lang="en-US" dirty="0"/>
              <a:t>These activities are open to students in 5</a:t>
            </a:r>
            <a:r>
              <a:rPr lang="en-US" baseline="30000" dirty="0"/>
              <a:t>th</a:t>
            </a:r>
            <a:r>
              <a:rPr lang="en-US" dirty="0"/>
              <a:t> -8</a:t>
            </a:r>
            <a:r>
              <a:rPr lang="en-US" baseline="30000" dirty="0"/>
              <a:t>th</a:t>
            </a:r>
            <a:r>
              <a:rPr lang="en-US" dirty="0"/>
              <a:t> grade.</a:t>
            </a:r>
          </a:p>
          <a:p>
            <a:r>
              <a:rPr lang="en-US" b="1" u="sng" dirty="0"/>
              <a:t>Students must have no failing grades in any classes to be eligible to participate.  </a:t>
            </a:r>
          </a:p>
          <a:p>
            <a:r>
              <a:rPr lang="en-US" dirty="0"/>
              <a:t>Students must be marked present for the school day in order to participate unless otherwise approved by administration.</a:t>
            </a:r>
          </a:p>
          <a:p>
            <a:endParaRPr lang="en-US" dirty="0"/>
          </a:p>
        </p:txBody>
      </p:sp>
      <p:sp>
        <p:nvSpPr>
          <p:cNvPr id="2" name="Title 1"/>
          <p:cNvSpPr>
            <a:spLocks noGrp="1"/>
          </p:cNvSpPr>
          <p:nvPr>
            <p:ph type="title"/>
          </p:nvPr>
        </p:nvSpPr>
        <p:spPr>
          <a:xfrm>
            <a:off x="304800" y="533400"/>
            <a:ext cx="8534400" cy="758952"/>
          </a:xfrm>
        </p:spPr>
        <p:txBody>
          <a:bodyPr>
            <a:noAutofit/>
          </a:bodyPr>
          <a:lstStyle/>
          <a:p>
            <a:r>
              <a:rPr lang="en-US" sz="3600" dirty="0"/>
              <a:t>EXTRACURRICULAR ACTIVITIES TO WHICH THIS APPLIES:</a:t>
            </a:r>
          </a:p>
        </p:txBody>
      </p:sp>
    </p:spTree>
    <p:extLst>
      <p:ext uri="{BB962C8B-B14F-4D97-AF65-F5344CB8AC3E}">
        <p14:creationId xmlns:p14="http://schemas.microsoft.com/office/powerpoint/2010/main" val="36469210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66097" y="1828800"/>
            <a:ext cx="3352800" cy="4648200"/>
          </a:xfrm>
        </p:spPr>
        <p:style>
          <a:lnRef idx="2">
            <a:schemeClr val="dk1"/>
          </a:lnRef>
          <a:fillRef idx="1">
            <a:schemeClr val="lt1"/>
          </a:fillRef>
          <a:effectRef idx="0">
            <a:schemeClr val="dk1"/>
          </a:effectRef>
          <a:fontRef idx="minor">
            <a:schemeClr val="dk1"/>
          </a:fontRef>
        </p:style>
        <p:txBody>
          <a:bodyPr>
            <a:normAutofit lnSpcReduction="10000"/>
          </a:bodyPr>
          <a:lstStyle/>
          <a:p>
            <a:r>
              <a:rPr lang="en-US" sz="1400" dirty="0"/>
              <a:t>A concussion is a brain injury and all brain injuries are serious. They are caused by a bump, blow, or jolt to the head, or by a blow to another part of the body with the force transmitted to the head. They can range from mild to severe and can disrupt the way the brain normally works. Even though most concussions are mild, </a:t>
            </a:r>
            <a:r>
              <a:rPr lang="en-US" sz="1400" b="1" u="sng" dirty="0"/>
              <a:t>all</a:t>
            </a:r>
            <a:r>
              <a:rPr lang="en-US" sz="1400" u="sng" dirty="0"/>
              <a:t> </a:t>
            </a:r>
            <a:r>
              <a:rPr lang="en-US" sz="1400" b="1" u="sng" dirty="0"/>
              <a:t>concussions are potentially serious and may result in complications including prolonged brain damage and death if not recognized and managed properly.</a:t>
            </a:r>
            <a:r>
              <a:rPr lang="en-US" sz="1400" dirty="0"/>
              <a:t>  In other words, even a “ding” or a bump on the head can be serious.  You can’t see a concussion and most sports concussions occur without loss of consciousness. Signs and symptoms of concussion may show up right after the injury or can take hours or days to fully appear. If your child reports any symptoms of concussion, or if you notice the symptoms or signs of concussion yourself, seek medical attention right away.</a:t>
            </a:r>
          </a:p>
        </p:txBody>
      </p:sp>
      <p:sp>
        <p:nvSpPr>
          <p:cNvPr id="2" name="Title 1"/>
          <p:cNvSpPr>
            <a:spLocks noGrp="1"/>
          </p:cNvSpPr>
          <p:nvPr>
            <p:ph type="title"/>
          </p:nvPr>
        </p:nvSpPr>
        <p:spPr>
          <a:xfrm>
            <a:off x="457200" y="1380836"/>
            <a:ext cx="2139696" cy="529952"/>
          </a:xfrm>
        </p:spPr>
        <p:txBody>
          <a:bodyPr>
            <a:normAutofit/>
          </a:bodyPr>
          <a:lstStyle/>
          <a:p>
            <a:pPr algn="ctr"/>
            <a:r>
              <a:rPr lang="en-US" sz="2800" dirty="0"/>
              <a:t>Concussions</a:t>
            </a:r>
            <a:endParaRPr lang="en-US" sz="1800" dirty="0"/>
          </a:p>
        </p:txBody>
      </p:sp>
      <p:sp>
        <p:nvSpPr>
          <p:cNvPr id="3" name="Content Placeholder 2"/>
          <p:cNvSpPr>
            <a:spLocks noGrp="1"/>
          </p:cNvSpPr>
          <p:nvPr>
            <p:ph idx="1"/>
          </p:nvPr>
        </p:nvSpPr>
        <p:spPr>
          <a:xfrm>
            <a:off x="3581400" y="457200"/>
            <a:ext cx="5111750" cy="6248400"/>
          </a:xfrm>
        </p:spPr>
        <p:txBody>
          <a:bodyPr>
            <a:normAutofit/>
          </a:bodyPr>
          <a:lstStyle/>
          <a:p>
            <a:pPr marL="0" indent="0">
              <a:buNone/>
            </a:pPr>
            <a:endParaRPr lang="en-US" dirty="0"/>
          </a:p>
          <a:p>
            <a:endParaRPr lang="en-US" dirty="0"/>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762000"/>
            <a:ext cx="3027795"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09889" y="3505200"/>
            <a:ext cx="5405511" cy="3352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8" name="Table 7"/>
          <p:cNvGraphicFramePr>
            <a:graphicFrameLocks noGrp="1"/>
          </p:cNvGraphicFramePr>
          <p:nvPr>
            <p:extLst>
              <p:ext uri="{D42A27DB-BD31-4B8C-83A1-F6EECF244321}">
                <p14:modId xmlns:p14="http://schemas.microsoft.com/office/powerpoint/2010/main" val="4082784979"/>
              </p:ext>
            </p:extLst>
          </p:nvPr>
        </p:nvGraphicFramePr>
        <p:xfrm>
          <a:off x="3505200" y="1219200"/>
          <a:ext cx="5410200" cy="2194560"/>
        </p:xfrm>
        <a:graphic>
          <a:graphicData uri="http://schemas.openxmlformats.org/drawingml/2006/table">
            <a:tbl>
              <a:tblPr firstRow="1" firstCol="1" lastRow="1" lastCol="1" bandRow="1" bandCol="1"/>
              <a:tblGrid>
                <a:gridCol w="2631989">
                  <a:extLst>
                    <a:ext uri="{9D8B030D-6E8A-4147-A177-3AD203B41FA5}">
                      <a16:colId xmlns:a16="http://schemas.microsoft.com/office/drawing/2014/main" val="20000"/>
                    </a:ext>
                  </a:extLst>
                </a:gridCol>
                <a:gridCol w="2778211">
                  <a:extLst>
                    <a:ext uri="{9D8B030D-6E8A-4147-A177-3AD203B41FA5}">
                      <a16:colId xmlns:a16="http://schemas.microsoft.com/office/drawing/2014/main" val="20001"/>
                    </a:ext>
                  </a:extLst>
                </a:gridCol>
              </a:tblGrid>
              <a:tr h="0">
                <a:tc>
                  <a:txBody>
                    <a:bodyPr/>
                    <a:lstStyle/>
                    <a:p>
                      <a:pPr marL="342900" lvl="0" indent="-342900">
                        <a:spcBef>
                          <a:spcPts val="600"/>
                        </a:spcBef>
                        <a:spcAft>
                          <a:spcPts val="0"/>
                        </a:spcAft>
                        <a:buFont typeface="Symbol"/>
                        <a:buChar char=""/>
                      </a:pPr>
                      <a:r>
                        <a:rPr lang="en-US" sz="1200" dirty="0">
                          <a:effectLst/>
                          <a:latin typeface="Times New Roman"/>
                          <a:ea typeface="Times New Roman"/>
                        </a:rPr>
                        <a:t>Headaches</a:t>
                      </a:r>
                      <a:endParaRPr lang="en-US" sz="1000" dirty="0">
                        <a:effectLst/>
                        <a:latin typeface="Calibri"/>
                      </a:endParaRPr>
                    </a:p>
                    <a:p>
                      <a:pPr marL="342900" lvl="0" indent="-342900">
                        <a:spcBef>
                          <a:spcPts val="0"/>
                        </a:spcBef>
                        <a:spcAft>
                          <a:spcPts val="0"/>
                        </a:spcAft>
                        <a:buFont typeface="Symbol"/>
                        <a:buChar char=""/>
                      </a:pPr>
                      <a:r>
                        <a:rPr lang="en-US" sz="1200" dirty="0">
                          <a:effectLst/>
                          <a:latin typeface="Times New Roman"/>
                          <a:ea typeface="Times New Roman"/>
                        </a:rPr>
                        <a:t>“Pressure in head”</a:t>
                      </a:r>
                      <a:endParaRPr lang="en-US" sz="1000" dirty="0">
                        <a:effectLst/>
                        <a:latin typeface="Calibri"/>
                      </a:endParaRPr>
                    </a:p>
                    <a:p>
                      <a:pPr marL="342900" lvl="0" indent="-342900">
                        <a:spcBef>
                          <a:spcPts val="0"/>
                        </a:spcBef>
                        <a:spcAft>
                          <a:spcPts val="0"/>
                        </a:spcAft>
                        <a:buFont typeface="Symbol"/>
                        <a:buChar char=""/>
                      </a:pPr>
                      <a:r>
                        <a:rPr lang="en-US" sz="1200" dirty="0">
                          <a:effectLst/>
                          <a:latin typeface="Times New Roman"/>
                          <a:ea typeface="Times New Roman"/>
                        </a:rPr>
                        <a:t>Nausea or vomiting</a:t>
                      </a:r>
                      <a:endParaRPr lang="en-US" sz="1000" dirty="0">
                        <a:effectLst/>
                        <a:latin typeface="Calibri"/>
                      </a:endParaRPr>
                    </a:p>
                    <a:p>
                      <a:pPr marL="342900" lvl="0" indent="-342900">
                        <a:spcBef>
                          <a:spcPts val="0"/>
                        </a:spcBef>
                        <a:spcAft>
                          <a:spcPts val="0"/>
                        </a:spcAft>
                        <a:buFont typeface="Symbol"/>
                        <a:buChar char=""/>
                      </a:pPr>
                      <a:r>
                        <a:rPr lang="en-US" sz="1200" dirty="0">
                          <a:effectLst/>
                          <a:latin typeface="Times New Roman"/>
                          <a:ea typeface="Times New Roman"/>
                        </a:rPr>
                        <a:t>Neck pain</a:t>
                      </a:r>
                      <a:endParaRPr lang="en-US" sz="1000" dirty="0">
                        <a:effectLst/>
                        <a:latin typeface="Calibri"/>
                      </a:endParaRPr>
                    </a:p>
                    <a:p>
                      <a:pPr marL="342900" lvl="0" indent="-342900">
                        <a:spcBef>
                          <a:spcPts val="0"/>
                        </a:spcBef>
                        <a:spcAft>
                          <a:spcPts val="0"/>
                        </a:spcAft>
                        <a:buFont typeface="Symbol"/>
                        <a:buChar char=""/>
                      </a:pPr>
                      <a:r>
                        <a:rPr lang="en-US" sz="1200" dirty="0">
                          <a:effectLst/>
                          <a:latin typeface="Times New Roman"/>
                          <a:ea typeface="Times New Roman"/>
                        </a:rPr>
                        <a:t>Balance problems or dizziness</a:t>
                      </a:r>
                      <a:endParaRPr lang="en-US" sz="1000" dirty="0">
                        <a:effectLst/>
                        <a:latin typeface="Calibri"/>
                      </a:endParaRPr>
                    </a:p>
                    <a:p>
                      <a:pPr marL="342900" lvl="0" indent="-342900">
                        <a:spcBef>
                          <a:spcPts val="0"/>
                        </a:spcBef>
                        <a:spcAft>
                          <a:spcPts val="0"/>
                        </a:spcAft>
                        <a:buFont typeface="Symbol"/>
                        <a:buChar char=""/>
                      </a:pPr>
                      <a:r>
                        <a:rPr lang="en-US" sz="1200" dirty="0">
                          <a:effectLst/>
                          <a:latin typeface="Times New Roman"/>
                          <a:ea typeface="Times New Roman"/>
                        </a:rPr>
                        <a:t>Blurred, double, or fuzzy vision</a:t>
                      </a:r>
                      <a:endParaRPr lang="en-US" sz="1000" dirty="0">
                        <a:effectLst/>
                        <a:latin typeface="Calibri"/>
                      </a:endParaRPr>
                    </a:p>
                    <a:p>
                      <a:pPr marL="342900" lvl="0" indent="-342900">
                        <a:spcBef>
                          <a:spcPts val="0"/>
                        </a:spcBef>
                        <a:spcAft>
                          <a:spcPts val="0"/>
                        </a:spcAft>
                        <a:buFont typeface="Symbol"/>
                        <a:buChar char=""/>
                      </a:pPr>
                      <a:r>
                        <a:rPr lang="en-US" sz="1200" dirty="0">
                          <a:effectLst/>
                          <a:latin typeface="Times New Roman"/>
                          <a:ea typeface="Times New Roman"/>
                        </a:rPr>
                        <a:t>Sensitivity to light or noise</a:t>
                      </a:r>
                      <a:endParaRPr lang="en-US" sz="1000" dirty="0">
                        <a:effectLst/>
                        <a:latin typeface="Calibri"/>
                      </a:endParaRPr>
                    </a:p>
                    <a:p>
                      <a:pPr marL="342900" lvl="0" indent="-342900">
                        <a:spcBef>
                          <a:spcPts val="0"/>
                        </a:spcBef>
                        <a:spcAft>
                          <a:spcPts val="0"/>
                        </a:spcAft>
                        <a:buFont typeface="Symbol"/>
                        <a:buChar char=""/>
                      </a:pPr>
                      <a:r>
                        <a:rPr lang="en-US" sz="1200" dirty="0">
                          <a:effectLst/>
                          <a:latin typeface="Times New Roman"/>
                          <a:ea typeface="Times New Roman"/>
                        </a:rPr>
                        <a:t>Feeling sluggish or slowed down</a:t>
                      </a:r>
                      <a:endParaRPr lang="en-US" sz="1000" dirty="0">
                        <a:effectLst/>
                        <a:latin typeface="Calibri"/>
                      </a:endParaRPr>
                    </a:p>
                    <a:p>
                      <a:pPr marL="342900" lvl="0" indent="-342900">
                        <a:spcBef>
                          <a:spcPts val="0"/>
                        </a:spcBef>
                        <a:spcAft>
                          <a:spcPts val="0"/>
                        </a:spcAft>
                        <a:buFont typeface="Symbol"/>
                        <a:buChar char=""/>
                      </a:pPr>
                      <a:r>
                        <a:rPr lang="en-US" sz="1200" dirty="0">
                          <a:effectLst/>
                          <a:latin typeface="Times New Roman"/>
                          <a:ea typeface="Times New Roman"/>
                        </a:rPr>
                        <a:t>Feeling foggy or groggy</a:t>
                      </a:r>
                      <a:endParaRPr lang="en-US" sz="1000" dirty="0">
                        <a:effectLst/>
                        <a:latin typeface="Calibri"/>
                      </a:endParaRPr>
                    </a:p>
                    <a:p>
                      <a:pPr marL="342900" lvl="0" indent="-342900">
                        <a:spcBef>
                          <a:spcPts val="0"/>
                        </a:spcBef>
                        <a:spcAft>
                          <a:spcPts val="0"/>
                        </a:spcAft>
                        <a:buFont typeface="Symbol"/>
                        <a:buChar char=""/>
                      </a:pPr>
                      <a:r>
                        <a:rPr lang="en-US" sz="1200" dirty="0">
                          <a:effectLst/>
                          <a:latin typeface="Times New Roman"/>
                          <a:ea typeface="Times New Roman"/>
                        </a:rPr>
                        <a:t>Drowsiness</a:t>
                      </a:r>
                      <a:endParaRPr lang="en-US" sz="1000" dirty="0">
                        <a:effectLst/>
                        <a:latin typeface="Calibri"/>
                      </a:endParaRPr>
                    </a:p>
                    <a:p>
                      <a:pPr marL="342900" lvl="0" indent="-342900">
                        <a:spcBef>
                          <a:spcPts val="0"/>
                        </a:spcBef>
                        <a:spcAft>
                          <a:spcPts val="0"/>
                        </a:spcAft>
                        <a:buFont typeface="Symbol"/>
                        <a:buChar char=""/>
                      </a:pPr>
                      <a:r>
                        <a:rPr lang="en-US" sz="1200" dirty="0">
                          <a:effectLst/>
                          <a:latin typeface="Times New Roman"/>
                          <a:ea typeface="Times New Roman"/>
                        </a:rPr>
                        <a:t>Change in sleep patterns</a:t>
                      </a:r>
                      <a:endParaRPr lang="en-US" sz="1000" dirty="0">
                        <a:effectLst/>
                        <a:latin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spcBef>
                          <a:spcPts val="600"/>
                        </a:spcBef>
                        <a:spcAft>
                          <a:spcPts val="0"/>
                        </a:spcAft>
                        <a:buFont typeface="Symbol"/>
                        <a:buChar char=""/>
                      </a:pPr>
                      <a:r>
                        <a:rPr lang="en-US" sz="1200" dirty="0">
                          <a:effectLst/>
                          <a:latin typeface="Times New Roman"/>
                          <a:ea typeface="Times New Roman"/>
                        </a:rPr>
                        <a:t>Amnesia</a:t>
                      </a:r>
                      <a:endParaRPr lang="en-US" sz="1000" dirty="0">
                        <a:effectLst/>
                        <a:latin typeface="Calibri"/>
                      </a:endParaRPr>
                    </a:p>
                    <a:p>
                      <a:pPr marL="342900" lvl="0" indent="-342900">
                        <a:spcBef>
                          <a:spcPts val="0"/>
                        </a:spcBef>
                        <a:spcAft>
                          <a:spcPts val="0"/>
                        </a:spcAft>
                        <a:buFont typeface="Symbol"/>
                        <a:buChar char=""/>
                      </a:pPr>
                      <a:r>
                        <a:rPr lang="en-US" sz="1200" dirty="0">
                          <a:effectLst/>
                          <a:latin typeface="Times New Roman"/>
                          <a:ea typeface="Times New Roman"/>
                        </a:rPr>
                        <a:t>“Don’t feel right”</a:t>
                      </a:r>
                      <a:endParaRPr lang="en-US" sz="1000" dirty="0">
                        <a:effectLst/>
                        <a:latin typeface="Calibri"/>
                      </a:endParaRPr>
                    </a:p>
                    <a:p>
                      <a:pPr marL="342900" lvl="0" indent="-342900">
                        <a:spcBef>
                          <a:spcPts val="0"/>
                        </a:spcBef>
                        <a:spcAft>
                          <a:spcPts val="0"/>
                        </a:spcAft>
                        <a:buFont typeface="Symbol"/>
                        <a:buChar char=""/>
                      </a:pPr>
                      <a:r>
                        <a:rPr lang="en-US" sz="1200" dirty="0">
                          <a:effectLst/>
                          <a:latin typeface="Times New Roman"/>
                          <a:ea typeface="Times New Roman"/>
                        </a:rPr>
                        <a:t>Fatigue or low energy</a:t>
                      </a:r>
                      <a:endParaRPr lang="en-US" sz="1000" dirty="0">
                        <a:effectLst/>
                        <a:latin typeface="Calibri"/>
                      </a:endParaRPr>
                    </a:p>
                    <a:p>
                      <a:pPr marL="342900" lvl="0" indent="-342900">
                        <a:spcBef>
                          <a:spcPts val="0"/>
                        </a:spcBef>
                        <a:spcAft>
                          <a:spcPts val="0"/>
                        </a:spcAft>
                        <a:buFont typeface="Symbol"/>
                        <a:buChar char=""/>
                      </a:pPr>
                      <a:r>
                        <a:rPr lang="en-US" sz="1200" dirty="0">
                          <a:effectLst/>
                          <a:latin typeface="Times New Roman"/>
                          <a:ea typeface="Times New Roman"/>
                        </a:rPr>
                        <a:t>Sadness</a:t>
                      </a:r>
                      <a:endParaRPr lang="en-US" sz="1000" dirty="0">
                        <a:effectLst/>
                        <a:latin typeface="Calibri"/>
                      </a:endParaRPr>
                    </a:p>
                    <a:p>
                      <a:pPr marL="342900" lvl="0" indent="-342900">
                        <a:spcBef>
                          <a:spcPts val="0"/>
                        </a:spcBef>
                        <a:spcAft>
                          <a:spcPts val="0"/>
                        </a:spcAft>
                        <a:buFont typeface="Symbol"/>
                        <a:buChar char=""/>
                      </a:pPr>
                      <a:r>
                        <a:rPr lang="en-US" sz="1200" dirty="0">
                          <a:effectLst/>
                          <a:latin typeface="Times New Roman"/>
                          <a:ea typeface="Times New Roman"/>
                        </a:rPr>
                        <a:t>Nervousness or anxiety</a:t>
                      </a:r>
                      <a:endParaRPr lang="en-US" sz="1000" dirty="0">
                        <a:effectLst/>
                        <a:latin typeface="Calibri"/>
                      </a:endParaRPr>
                    </a:p>
                    <a:p>
                      <a:pPr marL="342900" lvl="0" indent="-342900">
                        <a:spcBef>
                          <a:spcPts val="0"/>
                        </a:spcBef>
                        <a:spcAft>
                          <a:spcPts val="0"/>
                        </a:spcAft>
                        <a:buFont typeface="Symbol"/>
                        <a:buChar char=""/>
                      </a:pPr>
                      <a:r>
                        <a:rPr lang="en-US" sz="1200" dirty="0">
                          <a:effectLst/>
                          <a:latin typeface="Times New Roman"/>
                          <a:ea typeface="Times New Roman"/>
                        </a:rPr>
                        <a:t>Irritability</a:t>
                      </a:r>
                      <a:endParaRPr lang="en-US" sz="1000" dirty="0">
                        <a:effectLst/>
                        <a:latin typeface="Calibri"/>
                      </a:endParaRPr>
                    </a:p>
                    <a:p>
                      <a:pPr marL="342900" lvl="0" indent="-342900">
                        <a:spcBef>
                          <a:spcPts val="0"/>
                        </a:spcBef>
                        <a:spcAft>
                          <a:spcPts val="0"/>
                        </a:spcAft>
                        <a:buFont typeface="Symbol"/>
                        <a:buChar char=""/>
                      </a:pPr>
                      <a:r>
                        <a:rPr lang="en-US" sz="1200" dirty="0">
                          <a:effectLst/>
                          <a:latin typeface="Times New Roman"/>
                          <a:ea typeface="Times New Roman"/>
                        </a:rPr>
                        <a:t>More emotional</a:t>
                      </a:r>
                      <a:endParaRPr lang="en-US" sz="1000" dirty="0">
                        <a:effectLst/>
                        <a:latin typeface="Calibri"/>
                      </a:endParaRPr>
                    </a:p>
                    <a:p>
                      <a:pPr marL="342900" lvl="0" indent="-342900">
                        <a:spcBef>
                          <a:spcPts val="0"/>
                        </a:spcBef>
                        <a:spcAft>
                          <a:spcPts val="0"/>
                        </a:spcAft>
                        <a:buFont typeface="Symbol"/>
                        <a:buChar char=""/>
                      </a:pPr>
                      <a:r>
                        <a:rPr lang="en-US" sz="1200" dirty="0">
                          <a:effectLst/>
                          <a:latin typeface="Times New Roman"/>
                          <a:ea typeface="Times New Roman"/>
                        </a:rPr>
                        <a:t>Confusion</a:t>
                      </a:r>
                      <a:endParaRPr lang="en-US" sz="1000" dirty="0">
                        <a:effectLst/>
                        <a:latin typeface="Calibri"/>
                      </a:endParaRPr>
                    </a:p>
                    <a:p>
                      <a:pPr marL="342900" lvl="0" indent="-342900">
                        <a:spcBef>
                          <a:spcPts val="0"/>
                        </a:spcBef>
                        <a:spcAft>
                          <a:spcPts val="0"/>
                        </a:spcAft>
                        <a:buFont typeface="Symbol"/>
                        <a:buChar char=""/>
                      </a:pPr>
                      <a:r>
                        <a:rPr lang="en-US" sz="1200" dirty="0">
                          <a:effectLst/>
                          <a:latin typeface="Times New Roman"/>
                          <a:ea typeface="Times New Roman"/>
                        </a:rPr>
                        <a:t>Concentration or memory problems (forgetting game plays)</a:t>
                      </a:r>
                      <a:endParaRPr lang="en-US" sz="1000" dirty="0">
                        <a:effectLst/>
                        <a:latin typeface="Calibri"/>
                      </a:endParaRPr>
                    </a:p>
                    <a:p>
                      <a:pPr marL="342900" lvl="0" indent="-342900">
                        <a:spcBef>
                          <a:spcPts val="0"/>
                        </a:spcBef>
                        <a:spcAft>
                          <a:spcPts val="600"/>
                        </a:spcAft>
                        <a:buFont typeface="Symbol"/>
                        <a:buChar char=""/>
                      </a:pPr>
                      <a:r>
                        <a:rPr lang="en-US" sz="1200" dirty="0">
                          <a:effectLst/>
                          <a:latin typeface="Times New Roman"/>
                          <a:ea typeface="Times New Roman"/>
                        </a:rPr>
                        <a:t>Repeating the same question/comment</a:t>
                      </a:r>
                      <a:endParaRPr lang="en-US" sz="1000" dirty="0">
                        <a:effectLst/>
                        <a:latin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9" name="Rectangle 3"/>
          <p:cNvSpPr>
            <a:spLocks noChangeArrowheads="1"/>
          </p:cNvSpPr>
          <p:nvPr/>
        </p:nvSpPr>
        <p:spPr bwMode="auto">
          <a:xfrm>
            <a:off x="3429000" y="981599"/>
            <a:ext cx="74676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1"/>
                </a:solidFill>
                <a:effectLst/>
                <a:latin typeface="Arial" pitchFamily="34" charset="0"/>
                <a:ea typeface="Times New Roman" pitchFamily="18" charset="0"/>
                <a:cs typeface="Times New Roman" pitchFamily="18" charset="0"/>
              </a:rPr>
              <a:t>Symptoms may include one or more of the following:</a:t>
            </a:r>
            <a:endParaRPr kumimoji="0" lang="en-US" altLang="en-US" sz="1800" b="0" i="0" u="none" strike="noStrike" cap="none" normalizeH="0" baseline="0" dirty="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6634106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Concussion</a:t>
            </a:r>
            <a:br>
              <a:rPr lang="en-US" dirty="0"/>
            </a:br>
            <a:endParaRPr lang="en-US" dirty="0"/>
          </a:p>
        </p:txBody>
      </p:sp>
      <p:sp>
        <p:nvSpPr>
          <p:cNvPr id="3" name="Content Placeholder 2"/>
          <p:cNvSpPr>
            <a:spLocks noGrp="1"/>
          </p:cNvSpPr>
          <p:nvPr>
            <p:ph sz="quarter" idx="13"/>
          </p:nvPr>
        </p:nvSpPr>
        <p:spPr>
          <a:xfrm>
            <a:off x="381000" y="1905000"/>
            <a:ext cx="8382000" cy="4648200"/>
          </a:xfrm>
        </p:spPr>
        <p:txBody>
          <a:bodyPr>
            <a:normAutofit fontScale="40000" lnSpcReduction="20000"/>
          </a:bodyPr>
          <a:lstStyle/>
          <a:p>
            <a:r>
              <a:rPr lang="en-US" sz="4500" b="1" u="sng" dirty="0"/>
              <a:t>What can happen if my child keeps on playing with a concussion or returns too soon?</a:t>
            </a:r>
            <a:endParaRPr lang="en-US" sz="4500" dirty="0"/>
          </a:p>
          <a:p>
            <a:pPr marL="0" indent="0">
              <a:buNone/>
            </a:pPr>
            <a:endParaRPr lang="en-US" sz="3000" dirty="0"/>
          </a:p>
          <a:p>
            <a:r>
              <a:rPr lang="en-US" sz="4500" dirty="0"/>
              <a:t>Athletes with the signs and symptoms of concussion should be removed from play immediately. </a:t>
            </a:r>
          </a:p>
          <a:p>
            <a:r>
              <a:rPr lang="en-US" sz="4500" dirty="0"/>
              <a:t>Continuing to play with the signs and symptoms of a concussion leaves the young athlete especially vulnerable to greater injury. </a:t>
            </a:r>
          </a:p>
          <a:p>
            <a:r>
              <a:rPr lang="en-US" sz="4500" dirty="0"/>
              <a:t>There is an increased risk of significant damage from a concussion for a period of time after that concussion occurs, particularly if the athlete suffers another concussion before completely recovering from the first one. </a:t>
            </a:r>
          </a:p>
          <a:p>
            <a:r>
              <a:rPr lang="en-US" sz="4500" dirty="0"/>
              <a:t>This can lead to prolonged recovery, or even to severe brain swelling (second impact syndrome) with devastating and even fatal consequences.  </a:t>
            </a:r>
          </a:p>
          <a:p>
            <a:r>
              <a:rPr lang="en-US" sz="4500" dirty="0"/>
              <a:t>It is well known that adolescent or teenage athletes will often fail to report symptoms of injuries. </a:t>
            </a:r>
          </a:p>
          <a:p>
            <a:r>
              <a:rPr lang="en-US" sz="4500" dirty="0"/>
              <a:t>Concussions are no different. As a result, education of administrators, coaches, parents and students is the key to student-athlete’s safety.</a:t>
            </a:r>
          </a:p>
          <a:p>
            <a:endParaRPr lang="en-US" sz="4000" dirty="0"/>
          </a:p>
          <a:p>
            <a:r>
              <a:rPr lang="en-US" sz="4000" dirty="0"/>
              <a:t>For current and up-to-date information on concussions you can go to: </a:t>
            </a:r>
            <a:r>
              <a:rPr lang="en-US" sz="4000" u="sng" dirty="0">
                <a:hlinkClick r:id="rId3"/>
              </a:rPr>
              <a:t>http://www.cdc.gov/ConcussionInYouthSports/</a:t>
            </a:r>
            <a:endParaRPr lang="en-US" sz="4000" dirty="0"/>
          </a:p>
          <a:p>
            <a:endParaRPr lang="en-US" sz="11100" dirty="0"/>
          </a:p>
        </p:txBody>
      </p:sp>
    </p:spTree>
    <p:extLst>
      <p:ext uri="{BB962C8B-B14F-4D97-AF65-F5344CB8AC3E}">
        <p14:creationId xmlns:p14="http://schemas.microsoft.com/office/powerpoint/2010/main" val="14390569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524000"/>
            <a:ext cx="7408333" cy="5029200"/>
          </a:xfrm>
        </p:spPr>
        <p:txBody>
          <a:bodyPr>
            <a:noAutofit/>
          </a:bodyPr>
          <a:lstStyle/>
          <a:p>
            <a:r>
              <a:rPr lang="en-US" sz="1600" b="1" u="sng" dirty="0"/>
              <a:t>If you think your child has suffered a concussion</a:t>
            </a:r>
            <a:endParaRPr lang="en-US" sz="1600" dirty="0"/>
          </a:p>
          <a:p>
            <a:r>
              <a:rPr lang="en-US" sz="1600" dirty="0"/>
              <a:t>Any athlete even suspected of suffering a concussion should be removed from the game or practice immediately. </a:t>
            </a:r>
          </a:p>
          <a:p>
            <a:r>
              <a:rPr lang="en-US" sz="1600" dirty="0"/>
              <a:t>No athlete may return to activity after an apparent head injury or concussion, regardless of how mild it seems or how quickly symptoms clear, without medical clearance. </a:t>
            </a:r>
          </a:p>
          <a:p>
            <a:r>
              <a:rPr lang="en-US" sz="1600" dirty="0"/>
              <a:t>Close observation of the athlete should continue for several hours. </a:t>
            </a:r>
          </a:p>
          <a:p>
            <a:r>
              <a:rPr lang="en-US" sz="1600" dirty="0"/>
              <a:t>IHSA Policy requires athletes to provide their school with written clearance from either a physician licensed to practice medicine in all its branches or a certified athletic trainer working in conjunction with a physician licensed to practice medicine in all its branches prior to returning to play or practice following a concussion or after being removed from an interscholastic contest due to a possible head injury or concussion and not cleared to return to that same contest.  </a:t>
            </a:r>
          </a:p>
          <a:p>
            <a:r>
              <a:rPr lang="en-US" sz="1600" dirty="0"/>
              <a:t>In accordance with state law, all IHSA member schools are required to follow this policy.</a:t>
            </a:r>
          </a:p>
          <a:p>
            <a:r>
              <a:rPr lang="en-US" sz="1600" dirty="0"/>
              <a:t>You should also inform your child’s coach if you think that your child may have a concussion. Remember it’s better to miss one game than miss the whole season. And when in doubt, the athlete sits out.</a:t>
            </a:r>
          </a:p>
        </p:txBody>
      </p:sp>
      <p:sp>
        <p:nvSpPr>
          <p:cNvPr id="3" name="Title 2"/>
          <p:cNvSpPr>
            <a:spLocks noGrp="1"/>
          </p:cNvSpPr>
          <p:nvPr>
            <p:ph type="title"/>
          </p:nvPr>
        </p:nvSpPr>
        <p:spPr/>
        <p:txBody>
          <a:bodyPr/>
          <a:lstStyle/>
          <a:p>
            <a:r>
              <a:rPr lang="en-US" dirty="0"/>
              <a:t>Concussion</a:t>
            </a:r>
          </a:p>
        </p:txBody>
      </p:sp>
    </p:spTree>
    <p:extLst>
      <p:ext uri="{BB962C8B-B14F-4D97-AF65-F5344CB8AC3E}">
        <p14:creationId xmlns:p14="http://schemas.microsoft.com/office/powerpoint/2010/main" val="11372586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600200"/>
            <a:ext cx="7408333" cy="5029200"/>
          </a:xfrm>
        </p:spPr>
        <p:txBody>
          <a:bodyPr>
            <a:normAutofit fontScale="62500" lnSpcReduction="20000"/>
          </a:bodyPr>
          <a:lstStyle/>
          <a:p>
            <a:pPr marL="0" indent="0">
              <a:buNone/>
            </a:pPr>
            <a:endParaRPr lang="en-US" b="1" u="sng" dirty="0"/>
          </a:p>
          <a:p>
            <a:pPr marL="0" indent="0">
              <a:buNone/>
            </a:pPr>
            <a:r>
              <a:rPr lang="en-US" b="1" u="sng" dirty="0"/>
              <a:t>Extra-curricular Activities Code of Conduct</a:t>
            </a:r>
            <a:endParaRPr lang="en-US" dirty="0"/>
          </a:p>
          <a:p>
            <a:pPr marL="0" indent="0">
              <a:buNone/>
            </a:pPr>
            <a:r>
              <a:rPr lang="en-US" dirty="0"/>
              <a:t>It is our belief that participation in all extended activities is a privilege and not an absolute right.  Students who elect to represent their school by taking part in extended activities must also accept the responsibility to conduct themselves in a manner that exemplifies the behavior of a wholesome, law-abiding citizen of the community.  This code is to be signed by all student participants and parents before starting any activity.  This code goes into effect the first day a student tries out for an activity and remains in effect 24 hours a day throughout the school year.  The same restrictions apply for additional extracurricular activities the student participates in during the remainder of the current school year.</a:t>
            </a:r>
          </a:p>
          <a:p>
            <a:pPr marL="0" indent="0">
              <a:buNone/>
            </a:pPr>
            <a:endParaRPr lang="en-US" dirty="0"/>
          </a:p>
          <a:p>
            <a:r>
              <a:rPr lang="en-US" dirty="0"/>
              <a:t>I have read/reviewed the extra-curricular meeting slide show and I agree to uphold the Code of Conduct as written in the student handbook.</a:t>
            </a:r>
          </a:p>
          <a:p>
            <a:pPr marL="0" indent="0">
              <a:buNone/>
            </a:pPr>
            <a:endParaRPr lang="en-US" dirty="0"/>
          </a:p>
          <a:p>
            <a:pPr marL="0" indent="0">
              <a:buNone/>
            </a:pPr>
            <a:r>
              <a:rPr lang="en-US" b="1" u="sng" dirty="0"/>
              <a:t>Concussion </a:t>
            </a:r>
            <a:endParaRPr lang="en-US" dirty="0"/>
          </a:p>
          <a:p>
            <a:r>
              <a:rPr lang="en-US" dirty="0"/>
              <a:t>I have reviewed information included in the slides of this presentation regarding the IESA/IHSA and Rankin School’s concussion policy.  By signing this form, I acknowledge that I have been provided information regarding concussions.</a:t>
            </a:r>
          </a:p>
          <a:p>
            <a:pPr marL="0" indent="0">
              <a:buNone/>
            </a:pPr>
            <a:endParaRPr lang="en-US" dirty="0"/>
          </a:p>
          <a:p>
            <a:pPr marL="0" indent="0">
              <a:buNone/>
            </a:pPr>
            <a:r>
              <a:rPr lang="en-US" dirty="0"/>
              <a:t>Please click on the link below and fill out the form:</a:t>
            </a:r>
            <a:r>
              <a:rPr lang="en-US" u="sng" dirty="0"/>
              <a:t> </a:t>
            </a:r>
            <a:r>
              <a:rPr lang="en-US" sz="2200" u="sng" dirty="0">
                <a:hlinkClick r:id="rId2"/>
              </a:rPr>
              <a:t>https://docs.google.com/forms/d/1tqV4vtNFsjwa2qpp083tCBZ1KAgPSoMFVFSYBtPnQZs/edit</a:t>
            </a:r>
            <a:endParaRPr lang="en-US" sz="2200" u="sng" dirty="0"/>
          </a:p>
          <a:p>
            <a:pPr marL="0" indent="0">
              <a:buNone/>
            </a:pPr>
            <a:endParaRPr lang="en-US" dirty="0"/>
          </a:p>
        </p:txBody>
      </p:sp>
      <p:sp>
        <p:nvSpPr>
          <p:cNvPr id="3" name="Title 2"/>
          <p:cNvSpPr>
            <a:spLocks noGrp="1"/>
          </p:cNvSpPr>
          <p:nvPr>
            <p:ph type="title"/>
          </p:nvPr>
        </p:nvSpPr>
        <p:spPr/>
        <p:txBody>
          <a:bodyPr>
            <a:normAutofit/>
          </a:bodyPr>
          <a:lstStyle/>
          <a:p>
            <a:r>
              <a:rPr lang="en-US" dirty="0"/>
              <a:t>Consent and Agreement Form</a:t>
            </a:r>
          </a:p>
        </p:txBody>
      </p:sp>
    </p:spTree>
    <p:extLst>
      <p:ext uri="{BB962C8B-B14F-4D97-AF65-F5344CB8AC3E}">
        <p14:creationId xmlns:p14="http://schemas.microsoft.com/office/powerpoint/2010/main" val="23781380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9733" y="2438400"/>
            <a:ext cx="7408333" cy="3706548"/>
          </a:xfrm>
        </p:spPr>
        <p:txBody>
          <a:bodyPr/>
          <a:lstStyle/>
          <a:p>
            <a:r>
              <a:rPr lang="en-US" dirty="0"/>
              <a:t>We are a member of Illinois Elementary School Association.</a:t>
            </a:r>
          </a:p>
          <a:p>
            <a:r>
              <a:rPr lang="en-US" dirty="0"/>
              <a:t>We must follow the IESA rules, guidelines, and policies.</a:t>
            </a:r>
          </a:p>
          <a:p>
            <a:r>
              <a:rPr lang="en-US" dirty="0">
                <a:hlinkClick r:id="rId2"/>
              </a:rPr>
              <a:t>www.iesa.org</a:t>
            </a:r>
            <a:endParaRPr lang="en-US" dirty="0"/>
          </a:p>
          <a:p>
            <a:endParaRPr lang="en-US" dirty="0"/>
          </a:p>
          <a:p>
            <a:endParaRPr lang="en-US" dirty="0"/>
          </a:p>
        </p:txBody>
      </p:sp>
      <p:sp>
        <p:nvSpPr>
          <p:cNvPr id="2" name="Title 1"/>
          <p:cNvSpPr>
            <a:spLocks noGrp="1"/>
          </p:cNvSpPr>
          <p:nvPr>
            <p:ph type="title"/>
          </p:nvPr>
        </p:nvSpPr>
        <p:spPr/>
        <p:txBody>
          <a:bodyPr/>
          <a:lstStyle/>
          <a:p>
            <a:r>
              <a:rPr lang="en-US" sz="6000" dirty="0"/>
              <a:t>IESA</a:t>
            </a:r>
            <a:endParaRPr lang="en-US" sz="3600" dirty="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76400" y="4419600"/>
            <a:ext cx="5715000" cy="18922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672047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2067" y="2514600"/>
            <a:ext cx="7408333" cy="3611563"/>
          </a:xfrm>
        </p:spPr>
        <p:txBody>
          <a:bodyPr>
            <a:normAutofit fontScale="92500" lnSpcReduction="10000"/>
          </a:bodyPr>
          <a:lstStyle/>
          <a:p>
            <a:r>
              <a:rPr lang="en-US" dirty="0"/>
              <a:t>No student shall be permitted to compete in a try-out, practice, or game unless such student has filed with the school principal a certificate of physical fitness issued by a licensed physician, physician’s assistant, or nurse practitioner as set forth in the Illinois State Statutes not more than 395 days preceding such tryout, practice, or contest in any athletic activity. </a:t>
            </a:r>
          </a:p>
          <a:p>
            <a:r>
              <a:rPr lang="en-US" i="1" dirty="0"/>
              <a:t>Any student who is not allowed to participate in interscholastic activities as the result of a physician's directive may not return to play until they have received written clearance from a physician. </a:t>
            </a:r>
            <a:endParaRPr lang="en-US" dirty="0"/>
          </a:p>
        </p:txBody>
      </p:sp>
      <p:sp>
        <p:nvSpPr>
          <p:cNvPr id="2" name="Title 1"/>
          <p:cNvSpPr>
            <a:spLocks noGrp="1"/>
          </p:cNvSpPr>
          <p:nvPr>
            <p:ph type="title"/>
          </p:nvPr>
        </p:nvSpPr>
        <p:spPr/>
        <p:txBody>
          <a:bodyPr/>
          <a:lstStyle/>
          <a:p>
            <a:r>
              <a:rPr lang="en-US" dirty="0"/>
              <a:t>Sports Physicals</a:t>
            </a:r>
          </a:p>
        </p:txBody>
      </p:sp>
    </p:spTree>
    <p:extLst>
      <p:ext uri="{BB962C8B-B14F-4D97-AF65-F5344CB8AC3E}">
        <p14:creationId xmlns:p14="http://schemas.microsoft.com/office/powerpoint/2010/main" val="9787284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2819400"/>
            <a:ext cx="8229600" cy="3124200"/>
          </a:xfrm>
        </p:spPr>
        <p:txBody>
          <a:bodyPr>
            <a:normAutofit/>
          </a:bodyPr>
          <a:lstStyle/>
          <a:p>
            <a:pPr lvl="0"/>
            <a:r>
              <a:rPr lang="en-US" dirty="0"/>
              <a:t>Rankin will follow the IESA by-laws for academic eligibility.</a:t>
            </a:r>
          </a:p>
          <a:p>
            <a:pPr lvl="0"/>
            <a:r>
              <a:rPr lang="en-US" dirty="0"/>
              <a:t>Participants must not have a grade of F in any subject.  In compliance to IESA guidelines.</a:t>
            </a:r>
          </a:p>
          <a:p>
            <a:pPr lvl="0"/>
            <a:r>
              <a:rPr lang="en-US" dirty="0"/>
              <a:t>We will conduct weekly eligibility.</a:t>
            </a:r>
          </a:p>
          <a:p>
            <a:pPr lvl="0"/>
            <a:r>
              <a:rPr lang="en-US" sz="2400" dirty="0"/>
              <a:t>Eligibility is in effect from Monday through Saturday.  An ineligible student cannot participate in games, practices, or performances until the Monday after they become eligible</a:t>
            </a:r>
            <a:endParaRPr lang="en-US" dirty="0"/>
          </a:p>
          <a:p>
            <a:pPr marL="0" indent="0">
              <a:buNone/>
            </a:pPr>
            <a:endParaRPr lang="en-US" dirty="0"/>
          </a:p>
        </p:txBody>
      </p:sp>
      <p:sp>
        <p:nvSpPr>
          <p:cNvPr id="2" name="Title 1"/>
          <p:cNvSpPr>
            <a:spLocks noGrp="1"/>
          </p:cNvSpPr>
          <p:nvPr>
            <p:ph type="title"/>
          </p:nvPr>
        </p:nvSpPr>
        <p:spPr>
          <a:xfrm>
            <a:off x="1066800" y="533400"/>
            <a:ext cx="7024744" cy="965200"/>
          </a:xfrm>
        </p:spPr>
        <p:txBody>
          <a:bodyPr>
            <a:noAutofit/>
          </a:bodyPr>
          <a:lstStyle/>
          <a:p>
            <a:r>
              <a:rPr lang="en-US" sz="3200" dirty="0"/>
              <a:t>ACADEMIC, PHYSICAL AND FINANCIAL ELIGIBILITY:</a:t>
            </a:r>
          </a:p>
        </p:txBody>
      </p:sp>
    </p:spTree>
    <p:extLst>
      <p:ext uri="{BB962C8B-B14F-4D97-AF65-F5344CB8AC3E}">
        <p14:creationId xmlns:p14="http://schemas.microsoft.com/office/powerpoint/2010/main" val="26519427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438400"/>
            <a:ext cx="7408333" cy="3687763"/>
          </a:xfrm>
        </p:spPr>
        <p:txBody>
          <a:bodyPr>
            <a:normAutofit fontScale="77500" lnSpcReduction="20000"/>
          </a:bodyPr>
          <a:lstStyle/>
          <a:p>
            <a:pPr marL="0" lvl="0" indent="0">
              <a:buNone/>
            </a:pPr>
            <a:r>
              <a:rPr lang="en-US" sz="3800" dirty="0"/>
              <a:t>  </a:t>
            </a:r>
          </a:p>
          <a:p>
            <a:pPr lvl="0"/>
            <a:r>
              <a:rPr lang="en-US" sz="3800" b="1" u="sng" dirty="0"/>
              <a:t>During the first week of ineligibility</a:t>
            </a:r>
            <a:r>
              <a:rPr lang="en-US" sz="3800" dirty="0"/>
              <a:t>, and with approval of both the coach and parent, a student may attend but not participate in practices, games or performances.  </a:t>
            </a:r>
          </a:p>
          <a:p>
            <a:pPr lvl="0"/>
            <a:r>
              <a:rPr lang="en-US" sz="3800" b="1" u="sng" dirty="0"/>
              <a:t>During a second week of ineligibility,</a:t>
            </a:r>
            <a:r>
              <a:rPr lang="en-US" sz="3800" dirty="0"/>
              <a:t> a student may not attend any activity, practice, game or performance.</a:t>
            </a:r>
          </a:p>
          <a:p>
            <a:endParaRPr lang="en-US" dirty="0"/>
          </a:p>
        </p:txBody>
      </p:sp>
      <p:sp>
        <p:nvSpPr>
          <p:cNvPr id="3" name="Title 2"/>
          <p:cNvSpPr>
            <a:spLocks noGrp="1"/>
          </p:cNvSpPr>
          <p:nvPr>
            <p:ph type="title"/>
          </p:nvPr>
        </p:nvSpPr>
        <p:spPr/>
        <p:txBody>
          <a:bodyPr>
            <a:normAutofit/>
          </a:bodyPr>
          <a:lstStyle/>
          <a:p>
            <a:r>
              <a:rPr lang="en-US" sz="3600" dirty="0"/>
              <a:t>ACADEMIC, PHYSICAL AND FINANCIAL ELIGIBILITY:</a:t>
            </a:r>
          </a:p>
        </p:txBody>
      </p:sp>
    </p:spTree>
    <p:extLst>
      <p:ext uri="{BB962C8B-B14F-4D97-AF65-F5344CB8AC3E}">
        <p14:creationId xmlns:p14="http://schemas.microsoft.com/office/powerpoint/2010/main" val="22086489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2067" y="2362200"/>
            <a:ext cx="7408333" cy="3763963"/>
          </a:xfrm>
        </p:spPr>
        <p:txBody>
          <a:bodyPr>
            <a:normAutofit/>
          </a:bodyPr>
          <a:lstStyle/>
          <a:p>
            <a:pPr lvl="0"/>
            <a:r>
              <a:rPr lang="en-US" b="1" u="sng" dirty="0"/>
              <a:t>A participant will lose membership in the activity if they are declared academically ineligible 3 different times within the length of the activity’s season.</a:t>
            </a:r>
            <a:r>
              <a:rPr lang="en-US" dirty="0"/>
              <a:t> The season begins at tryouts and extends through the last game/match/event.</a:t>
            </a:r>
          </a:p>
          <a:p>
            <a:pPr lvl="0"/>
            <a:r>
              <a:rPr lang="en-US" dirty="0"/>
              <a:t>Any student exempted from Physical Education for illness or injury will not be eligible to participate in any extracurricular activity (games or practices) that involves physical activity (sports, cheerleading, etc.)</a:t>
            </a:r>
          </a:p>
          <a:p>
            <a:endParaRPr lang="en-US" dirty="0"/>
          </a:p>
        </p:txBody>
      </p:sp>
      <p:sp>
        <p:nvSpPr>
          <p:cNvPr id="2" name="Title 1"/>
          <p:cNvSpPr>
            <a:spLocks noGrp="1"/>
          </p:cNvSpPr>
          <p:nvPr>
            <p:ph type="title"/>
          </p:nvPr>
        </p:nvSpPr>
        <p:spPr/>
        <p:txBody>
          <a:bodyPr>
            <a:noAutofit/>
          </a:bodyPr>
          <a:lstStyle/>
          <a:p>
            <a:r>
              <a:rPr lang="en-US" sz="3600" dirty="0"/>
              <a:t>ACADEMIC, PHYSICAL AND FINANCIAL ELIGIBILITY:</a:t>
            </a:r>
          </a:p>
        </p:txBody>
      </p:sp>
    </p:spTree>
    <p:extLst>
      <p:ext uri="{BB962C8B-B14F-4D97-AF65-F5344CB8AC3E}">
        <p14:creationId xmlns:p14="http://schemas.microsoft.com/office/powerpoint/2010/main" val="4004062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2067" y="2286000"/>
            <a:ext cx="7408333" cy="3840163"/>
          </a:xfrm>
        </p:spPr>
        <p:txBody>
          <a:bodyPr>
            <a:normAutofit/>
          </a:bodyPr>
          <a:lstStyle/>
          <a:p>
            <a:r>
              <a:rPr lang="en-US" b="1" dirty="0"/>
              <a:t>Students are expected to be in school long enough to be counted as present to participate in extra-curricular activities, any school sponsored, or school related event, regardless of location after school or in the evening.</a:t>
            </a:r>
            <a:r>
              <a:rPr lang="en-US" dirty="0"/>
              <a:t>  </a:t>
            </a:r>
          </a:p>
          <a:p>
            <a:r>
              <a:rPr lang="en-US" dirty="0"/>
              <a:t>Students who miss school for pre-approved medical/dental appointment or other excused reason (except illness) may participate.  Students absent on Friday may participate in weekend activities.</a:t>
            </a:r>
          </a:p>
          <a:p>
            <a:pPr marL="0" indent="0">
              <a:buNone/>
            </a:pPr>
            <a:endParaRPr lang="en-US" dirty="0"/>
          </a:p>
          <a:p>
            <a:endParaRPr lang="en-US" dirty="0"/>
          </a:p>
        </p:txBody>
      </p:sp>
      <p:sp>
        <p:nvSpPr>
          <p:cNvPr id="2" name="Title 1"/>
          <p:cNvSpPr>
            <a:spLocks noGrp="1"/>
          </p:cNvSpPr>
          <p:nvPr>
            <p:ph type="title"/>
          </p:nvPr>
        </p:nvSpPr>
        <p:spPr/>
        <p:txBody>
          <a:bodyPr>
            <a:noAutofit/>
          </a:bodyPr>
          <a:lstStyle/>
          <a:p>
            <a:r>
              <a:rPr lang="en-US" sz="3600" dirty="0"/>
              <a:t>ACADEMIC, PHYSICAL AND FINANCIAL ELIGIBILITY:</a:t>
            </a:r>
          </a:p>
        </p:txBody>
      </p:sp>
    </p:spTree>
    <p:extLst>
      <p:ext uri="{BB962C8B-B14F-4D97-AF65-F5344CB8AC3E}">
        <p14:creationId xmlns:p14="http://schemas.microsoft.com/office/powerpoint/2010/main" val="38259180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2067" y="2438400"/>
            <a:ext cx="7408333" cy="3687763"/>
          </a:xfrm>
        </p:spPr>
        <p:txBody>
          <a:bodyPr>
            <a:normAutofit/>
          </a:bodyPr>
          <a:lstStyle/>
          <a:p>
            <a:pPr lvl="0"/>
            <a:r>
              <a:rPr lang="en-US" sz="1800" i="1" dirty="0"/>
              <a:t> </a:t>
            </a:r>
            <a:r>
              <a:rPr lang="en-US" dirty="0"/>
              <a:t>Students must ride the team bus to all away games in order to participate.  If the student cannot ride the bus due to a family conflict, they must have prior approval from the administration to have alternate transportation.  </a:t>
            </a:r>
          </a:p>
          <a:p>
            <a:pPr lvl="0"/>
            <a:r>
              <a:rPr lang="en-US" dirty="0"/>
              <a:t>Students serving a bus suspension may not ride the bus to or participate in the away game/activity.  Students must be signed out by a parent to leave the event.</a:t>
            </a:r>
            <a:endParaRPr lang="en-US" sz="2000" dirty="0"/>
          </a:p>
        </p:txBody>
      </p:sp>
      <p:sp>
        <p:nvSpPr>
          <p:cNvPr id="2" name="Title 1"/>
          <p:cNvSpPr>
            <a:spLocks noGrp="1"/>
          </p:cNvSpPr>
          <p:nvPr>
            <p:ph type="title"/>
          </p:nvPr>
        </p:nvSpPr>
        <p:spPr/>
        <p:txBody>
          <a:bodyPr>
            <a:normAutofit fontScale="90000"/>
          </a:bodyPr>
          <a:lstStyle/>
          <a:p>
            <a:r>
              <a:rPr lang="en-US" dirty="0"/>
              <a:t>ACADEMIC, PHYSICAL AND FINANCIAL ELIGIBILITY:</a:t>
            </a:r>
          </a:p>
        </p:txBody>
      </p:sp>
    </p:spTree>
    <p:extLst>
      <p:ext uri="{BB962C8B-B14F-4D97-AF65-F5344CB8AC3E}">
        <p14:creationId xmlns:p14="http://schemas.microsoft.com/office/powerpoint/2010/main" val="323937724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Custom 12">
      <a:dk1>
        <a:srgbClr val="000000"/>
      </a:dk1>
      <a:lt1>
        <a:sysClr val="window" lastClr="FFFFFF"/>
      </a:lt1>
      <a:dk2>
        <a:srgbClr val="000000"/>
      </a:dk2>
      <a:lt2>
        <a:srgbClr val="A5A5A5"/>
      </a:lt2>
      <a:accent1>
        <a:srgbClr val="FF0000"/>
      </a:accent1>
      <a:accent2>
        <a:srgbClr val="4584D3"/>
      </a:accent2>
      <a:accent3>
        <a:srgbClr val="5BD078"/>
      </a:accent3>
      <a:accent4>
        <a:srgbClr val="A5D028"/>
      </a:accent4>
      <a:accent5>
        <a:srgbClr val="F5C040"/>
      </a:accent5>
      <a:accent6>
        <a:srgbClr val="05E0DB"/>
      </a:accent6>
      <a:hlink>
        <a:srgbClr val="000000"/>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1272</TotalTime>
  <Words>2357</Words>
  <Application>Microsoft Office PowerPoint</Application>
  <PresentationFormat>On-screen Show (4:3)</PresentationFormat>
  <Paragraphs>128</Paragraphs>
  <Slides>23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Candara</vt:lpstr>
      <vt:lpstr>Symbol</vt:lpstr>
      <vt:lpstr>Times New Roman</vt:lpstr>
      <vt:lpstr>Waveform</vt:lpstr>
      <vt:lpstr>Extra-Curricular and Activities Information</vt:lpstr>
      <vt:lpstr>EXTRACURRICULAR ACTIVITIES TO WHICH THIS APPLIES:</vt:lpstr>
      <vt:lpstr>IESA</vt:lpstr>
      <vt:lpstr>Sports Physicals</vt:lpstr>
      <vt:lpstr>ACADEMIC, PHYSICAL AND FINANCIAL ELIGIBILITY:</vt:lpstr>
      <vt:lpstr>ACADEMIC, PHYSICAL AND FINANCIAL ELIGIBILITY:</vt:lpstr>
      <vt:lpstr>ACADEMIC, PHYSICAL AND FINANCIAL ELIGIBILITY:</vt:lpstr>
      <vt:lpstr>ACADEMIC, PHYSICAL AND FINANCIAL ELIGIBILITY:</vt:lpstr>
      <vt:lpstr>ACADEMIC, PHYSICAL AND FINANCIAL ELIGIBILITY:</vt:lpstr>
      <vt:lpstr>CODE OF CONDUCT</vt:lpstr>
      <vt:lpstr>CODE OF CONDUCT</vt:lpstr>
      <vt:lpstr>CODE OF CONDUCT</vt:lpstr>
      <vt:lpstr>CODE OF CONDUCT</vt:lpstr>
      <vt:lpstr>CODE OF CONDUCT</vt:lpstr>
      <vt:lpstr>CODE OF CONDUCT</vt:lpstr>
      <vt:lpstr>CODE OF CONDUCT</vt:lpstr>
      <vt:lpstr>CODE OF CONDUCT</vt:lpstr>
      <vt:lpstr>CODE OF CONDUCT</vt:lpstr>
      <vt:lpstr>CODE OF CONDUCT</vt:lpstr>
      <vt:lpstr>Concussions</vt:lpstr>
      <vt:lpstr>Concussion </vt:lpstr>
      <vt:lpstr>Concussion</vt:lpstr>
      <vt:lpstr>Consent and Agreement Form</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April McLaughlin</dc:creator>
  <cp:lastModifiedBy>Matt Gordon</cp:lastModifiedBy>
  <cp:revision>55</cp:revision>
  <cp:lastPrinted>2016-07-19T21:27:17Z</cp:lastPrinted>
  <dcterms:created xsi:type="dcterms:W3CDTF">2015-07-07T15:47:38Z</dcterms:created>
  <dcterms:modified xsi:type="dcterms:W3CDTF">2023-08-01T18:11:33Z</dcterms:modified>
</cp:coreProperties>
</file>