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24"/>
  </p:notesMasterIdLst>
  <p:handoutMasterIdLst>
    <p:handoutMasterId r:id="rId25"/>
  </p:handoutMasterIdLst>
  <p:sldIdLst>
    <p:sldId id="256" r:id="rId2"/>
    <p:sldId id="286" r:id="rId3"/>
    <p:sldId id="269" r:id="rId4"/>
    <p:sldId id="268" r:id="rId5"/>
    <p:sldId id="273" r:id="rId6"/>
    <p:sldId id="287" r:id="rId7"/>
    <p:sldId id="274" r:id="rId8"/>
    <p:sldId id="275" r:id="rId9"/>
    <p:sldId id="258" r:id="rId10"/>
    <p:sldId id="277" r:id="rId11"/>
    <p:sldId id="278" r:id="rId12"/>
    <p:sldId id="284" r:id="rId13"/>
    <p:sldId id="279" r:id="rId14"/>
    <p:sldId id="285" r:id="rId15"/>
    <p:sldId id="280" r:id="rId16"/>
    <p:sldId id="281" r:id="rId17"/>
    <p:sldId id="291" r:id="rId18"/>
    <p:sldId id="283" r:id="rId19"/>
    <p:sldId id="271" r:id="rId20"/>
    <p:sldId id="295" r:id="rId21"/>
    <p:sldId id="296" r:id="rId22"/>
    <p:sldId id="290"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D35338D-4DCE-4AD9-9C32-23301D02BA5E}" type="datetimeFigureOut">
              <a:rPr lang="en-US" smtClean="0"/>
              <a:t>2/5/2021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6A073B6-2F4C-4B78-ACE8-12201591797F}" type="slidenum">
              <a:rPr lang="en-US" smtClean="0"/>
              <a:t>‹#›</a:t>
            </a:fld>
            <a:endParaRPr lang="en-US"/>
          </a:p>
        </p:txBody>
      </p:sp>
    </p:spTree>
    <p:extLst>
      <p:ext uri="{BB962C8B-B14F-4D97-AF65-F5344CB8AC3E}">
        <p14:creationId xmlns:p14="http://schemas.microsoft.com/office/powerpoint/2010/main" val="23939899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63F16DE-A6C3-464B-93B7-0FD854339BB4}" type="datetimeFigureOut">
              <a:rPr lang="en-US" smtClean="0"/>
              <a:t>2/5/2021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517744B-A1F3-45A1-8120-18BDC42E6CAE}" type="slidenum">
              <a:rPr lang="en-US" smtClean="0"/>
              <a:t>‹#›</a:t>
            </a:fld>
            <a:endParaRPr lang="en-US"/>
          </a:p>
        </p:txBody>
      </p:sp>
    </p:spTree>
    <p:extLst>
      <p:ext uri="{BB962C8B-B14F-4D97-AF65-F5344CB8AC3E}">
        <p14:creationId xmlns:p14="http://schemas.microsoft.com/office/powerpoint/2010/main" val="3364548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17744B-A1F3-45A1-8120-18BDC42E6CAE}" type="slidenum">
              <a:rPr lang="en-US" smtClean="0"/>
              <a:t>19</a:t>
            </a:fld>
            <a:endParaRPr lang="en-US"/>
          </a:p>
        </p:txBody>
      </p:sp>
    </p:spTree>
    <p:extLst>
      <p:ext uri="{BB962C8B-B14F-4D97-AF65-F5344CB8AC3E}">
        <p14:creationId xmlns:p14="http://schemas.microsoft.com/office/powerpoint/2010/main" val="2178432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17744B-A1F3-45A1-8120-18BDC42E6CAE}" type="slidenum">
              <a:rPr lang="en-US" smtClean="0"/>
              <a:t>20</a:t>
            </a:fld>
            <a:endParaRPr lang="en-US"/>
          </a:p>
        </p:txBody>
      </p:sp>
    </p:spTree>
    <p:extLst>
      <p:ext uri="{BB962C8B-B14F-4D97-AF65-F5344CB8AC3E}">
        <p14:creationId xmlns:p14="http://schemas.microsoft.com/office/powerpoint/2010/main" val="1433335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7DD339-BBB7-4823-8BDE-4BCE90B63736}"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AB102-DDE9-41A3-8241-C8C9080A6A2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7DD339-BBB7-4823-8BDE-4BCE90B63736}"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AB102-DDE9-41A3-8241-C8C9080A6A2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97DD339-BBB7-4823-8BDE-4BCE90B63736}"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AB102-DDE9-41A3-8241-C8C9080A6A2A}"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7DD339-BBB7-4823-8BDE-4BCE90B63736}"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AB102-DDE9-41A3-8241-C8C9080A6A2A}"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7DD339-BBB7-4823-8BDE-4BCE90B63736}"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AB102-DDE9-41A3-8241-C8C9080A6A2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997DD339-BBB7-4823-8BDE-4BCE90B63736}" type="datetimeFigureOut">
              <a:rPr lang="en-US" smtClean="0"/>
              <a:t>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DAB102-DDE9-41A3-8241-C8C9080A6A2A}"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7DD339-BBB7-4823-8BDE-4BCE90B63736}" type="datetimeFigureOut">
              <a:rPr lang="en-US" smtClean="0"/>
              <a:t>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DAB102-DDE9-41A3-8241-C8C9080A6A2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7DD339-BBB7-4823-8BDE-4BCE90B63736}" type="datetimeFigureOut">
              <a:rPr lang="en-US" smtClean="0"/>
              <a:t>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DAB102-DDE9-41A3-8241-C8C9080A6A2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97DD339-BBB7-4823-8BDE-4BCE90B63736}" type="datetimeFigureOut">
              <a:rPr lang="en-US" smtClean="0"/>
              <a:t>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DAB102-DDE9-41A3-8241-C8C9080A6A2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97DD339-BBB7-4823-8BDE-4BCE90B63736}" type="datetimeFigureOut">
              <a:rPr lang="en-US" smtClean="0"/>
              <a:t>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DAB102-DDE9-41A3-8241-C8C9080A6A2A}"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7DD339-BBB7-4823-8BDE-4BCE90B63736}" type="datetimeFigureOut">
              <a:rPr lang="en-US" smtClean="0"/>
              <a:t>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DAB102-DDE9-41A3-8241-C8C9080A6A2A}"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97DD339-BBB7-4823-8BDE-4BCE90B63736}" type="datetimeFigureOut">
              <a:rPr lang="en-US" smtClean="0"/>
              <a:t>2/5/2021</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FDAB102-DDE9-41A3-8241-C8C9080A6A2A}"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dc.gov/ConcussionInYouthSports/"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docs.google.com/forms/d/1WmPJmSp28mqhXJmhPui2-JkHBC4JzZOjWGKLSgiuuAk/ed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www.iesa.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162050"/>
          </a:xfrm>
        </p:spPr>
        <p:txBody>
          <a:bodyPr>
            <a:normAutofit fontScale="90000"/>
          </a:bodyPr>
          <a:lstStyle/>
          <a:p>
            <a:r>
              <a:rPr lang="en-US" dirty="0"/>
              <a:t>Extra-Curricular and Activities</a:t>
            </a:r>
            <a:br>
              <a:rPr lang="en-US" dirty="0"/>
            </a:br>
            <a:r>
              <a:rPr lang="en-US" dirty="0"/>
              <a:t>Meeting</a:t>
            </a:r>
          </a:p>
        </p:txBody>
      </p:sp>
      <p:sp>
        <p:nvSpPr>
          <p:cNvPr id="3" name="Subtitle 2"/>
          <p:cNvSpPr>
            <a:spLocks noGrp="1"/>
          </p:cNvSpPr>
          <p:nvPr>
            <p:ph type="subTitle" idx="1"/>
          </p:nvPr>
        </p:nvSpPr>
        <p:spPr/>
        <p:txBody>
          <a:bodyPr>
            <a:normAutofit/>
          </a:bodyPr>
          <a:lstStyle/>
          <a:p>
            <a:r>
              <a:rPr lang="en-US" dirty="0"/>
              <a:t>Rankin Community School Dist. 98</a:t>
            </a:r>
          </a:p>
          <a:p>
            <a:endParaRPr lang="en-US" dirty="0"/>
          </a:p>
        </p:txBody>
      </p:sp>
    </p:spTree>
    <p:extLst>
      <p:ext uri="{BB962C8B-B14F-4D97-AF65-F5344CB8AC3E}">
        <p14:creationId xmlns:p14="http://schemas.microsoft.com/office/powerpoint/2010/main" val="2160215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The Code of Conduct describes the expectations and goals of the student activity program. </a:t>
            </a:r>
          </a:p>
          <a:p>
            <a:r>
              <a:rPr lang="en-US" dirty="0"/>
              <a:t>The Code does not contain a complete list of inappropriate behaviors for students in extracurricular activities. </a:t>
            </a:r>
          </a:p>
          <a:p>
            <a:r>
              <a:rPr lang="en-US" dirty="0"/>
              <a:t> Violations will be treated cumulatively, with disciplinary penalties increasing with subsequent violation. </a:t>
            </a:r>
          </a:p>
          <a:p>
            <a:endParaRPr lang="en-US" dirty="0"/>
          </a:p>
        </p:txBody>
      </p:sp>
      <p:sp>
        <p:nvSpPr>
          <p:cNvPr id="2" name="Title 1"/>
          <p:cNvSpPr>
            <a:spLocks noGrp="1"/>
          </p:cNvSpPr>
          <p:nvPr>
            <p:ph type="title"/>
          </p:nvPr>
        </p:nvSpPr>
        <p:spPr/>
        <p:txBody>
          <a:bodyPr>
            <a:normAutofit/>
          </a:bodyPr>
          <a:lstStyle/>
          <a:p>
            <a:r>
              <a:rPr lang="en-US" dirty="0"/>
              <a:t>CODE OF CONDUCT</a:t>
            </a:r>
          </a:p>
        </p:txBody>
      </p:sp>
    </p:spTree>
    <p:extLst>
      <p:ext uri="{BB962C8B-B14F-4D97-AF65-F5344CB8AC3E}">
        <p14:creationId xmlns:p14="http://schemas.microsoft.com/office/powerpoint/2010/main" val="758032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pPr lvl="0"/>
            <a:r>
              <a:rPr lang="en-US" sz="9200" dirty="0"/>
              <a:t>Students are expected to follow the School Dress Code and be well groomed at all extra-curricular events, award programs and while traveling to and from activities.</a:t>
            </a:r>
          </a:p>
          <a:p>
            <a:pPr lvl="0"/>
            <a:r>
              <a:rPr lang="en-US" sz="9200" dirty="0"/>
              <a:t>Students are expected to follow all District policies and procedures on student discipline as described in the Student Handbook or as explained by any staff member.</a:t>
            </a:r>
          </a:p>
          <a:p>
            <a:pPr lvl="0"/>
            <a:r>
              <a:rPr lang="en-US" sz="9200" dirty="0"/>
              <a:t>Students must follow the rules of the activity as explained by the coach or sponsor.</a:t>
            </a:r>
          </a:p>
          <a:p>
            <a:pPr marL="0" indent="0">
              <a:buNone/>
            </a:pPr>
            <a:endParaRPr lang="en-US" dirty="0"/>
          </a:p>
        </p:txBody>
      </p:sp>
      <p:sp>
        <p:nvSpPr>
          <p:cNvPr id="2" name="Title 1"/>
          <p:cNvSpPr>
            <a:spLocks noGrp="1"/>
          </p:cNvSpPr>
          <p:nvPr>
            <p:ph type="title"/>
          </p:nvPr>
        </p:nvSpPr>
        <p:spPr/>
        <p:txBody>
          <a:bodyPr/>
          <a:lstStyle/>
          <a:p>
            <a:r>
              <a:rPr lang="en-US" dirty="0"/>
              <a:t>CODE OF CONDUCT</a:t>
            </a:r>
          </a:p>
        </p:txBody>
      </p:sp>
    </p:spTree>
    <p:extLst>
      <p:ext uri="{BB962C8B-B14F-4D97-AF65-F5344CB8AC3E}">
        <p14:creationId xmlns:p14="http://schemas.microsoft.com/office/powerpoint/2010/main" val="1261908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362200"/>
            <a:ext cx="7408333" cy="3763963"/>
          </a:xfrm>
        </p:spPr>
        <p:txBody>
          <a:bodyPr>
            <a:normAutofit fontScale="92500" lnSpcReduction="10000"/>
          </a:bodyPr>
          <a:lstStyle/>
          <a:p>
            <a:pPr lvl="0"/>
            <a:r>
              <a:rPr lang="en-US" dirty="0"/>
              <a:t>Students must not use cell phones on the bus without specific prior approval of coach/sponsor.  This includes text messaging, photos or any other use of the phone.</a:t>
            </a:r>
          </a:p>
          <a:p>
            <a:pPr lvl="0"/>
            <a:r>
              <a:rPr lang="en-US" dirty="0"/>
              <a:t>Students must behave in a manner that is NOT detrimental to the good of the group or school.</a:t>
            </a:r>
          </a:p>
          <a:p>
            <a:pPr lvl="0"/>
            <a:r>
              <a:rPr lang="en-US" dirty="0"/>
              <a:t>Students must conduct themselves at all times, including after school and on days when school is not in session, as good citizens and exemplars of their school – they must behave in ways that are consistent with good sportsmanship, leadership, and appropriate moral conduct.</a:t>
            </a:r>
          </a:p>
          <a:p>
            <a:endParaRPr lang="en-US" dirty="0"/>
          </a:p>
        </p:txBody>
      </p:sp>
      <p:sp>
        <p:nvSpPr>
          <p:cNvPr id="2" name="Title 1"/>
          <p:cNvSpPr>
            <a:spLocks noGrp="1"/>
          </p:cNvSpPr>
          <p:nvPr>
            <p:ph type="title"/>
          </p:nvPr>
        </p:nvSpPr>
        <p:spPr/>
        <p:txBody>
          <a:bodyPr/>
          <a:lstStyle/>
          <a:p>
            <a:r>
              <a:rPr lang="en-US" dirty="0"/>
              <a:t>CODE OF CONDUCT</a:t>
            </a:r>
          </a:p>
        </p:txBody>
      </p:sp>
    </p:spTree>
    <p:extLst>
      <p:ext uri="{BB962C8B-B14F-4D97-AF65-F5344CB8AC3E}">
        <p14:creationId xmlns:p14="http://schemas.microsoft.com/office/powerpoint/2010/main" val="1407970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a:t>Students are expected to demonstrate good citizenship and exemplary conduct in the classroom, in the community, and during all facets of the activity.</a:t>
            </a:r>
          </a:p>
          <a:p>
            <a:pPr lvl="0"/>
            <a:r>
              <a:rPr lang="en-US" dirty="0"/>
              <a:t>Students will not be insubordinate or disrespectful towards the sponsor, coach or any official.</a:t>
            </a:r>
          </a:p>
          <a:p>
            <a:pPr lvl="0"/>
            <a:r>
              <a:rPr lang="en-US" dirty="0"/>
              <a:t>Students will not falsify any information contained on the permissions and forms required to participate in the activity. </a:t>
            </a:r>
          </a:p>
          <a:p>
            <a:pPr marL="0" indent="0">
              <a:buNone/>
            </a:pPr>
            <a:endParaRPr lang="en-US" dirty="0"/>
          </a:p>
        </p:txBody>
      </p:sp>
      <p:sp>
        <p:nvSpPr>
          <p:cNvPr id="2" name="Title 1"/>
          <p:cNvSpPr>
            <a:spLocks noGrp="1"/>
          </p:cNvSpPr>
          <p:nvPr>
            <p:ph type="title"/>
          </p:nvPr>
        </p:nvSpPr>
        <p:spPr/>
        <p:txBody>
          <a:bodyPr/>
          <a:lstStyle/>
          <a:p>
            <a:r>
              <a:rPr lang="en-US" dirty="0"/>
              <a:t>CODE OF CONDUCT</a:t>
            </a:r>
          </a:p>
        </p:txBody>
      </p:sp>
    </p:spTree>
    <p:extLst>
      <p:ext uri="{BB962C8B-B14F-4D97-AF65-F5344CB8AC3E}">
        <p14:creationId xmlns:p14="http://schemas.microsoft.com/office/powerpoint/2010/main" val="895859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438400"/>
            <a:ext cx="7408333" cy="3687763"/>
          </a:xfrm>
        </p:spPr>
        <p:txBody>
          <a:bodyPr>
            <a:normAutofit fontScale="92500"/>
          </a:bodyPr>
          <a:lstStyle/>
          <a:p>
            <a:pPr lvl="0"/>
            <a:r>
              <a:rPr lang="en-US" dirty="0"/>
              <a:t>Students will not possess, buy, sell, barter, use, distribute, or be under the influence of drugs, controlled substances, alcohol, tobacco, or any illegal substance, look alike drugs (or any substance represented to be one of the above) or paraphernalia, which alters mind, body, or performance.</a:t>
            </a:r>
          </a:p>
          <a:p>
            <a:pPr lvl="0"/>
            <a:r>
              <a:rPr lang="en-US" dirty="0"/>
              <a:t>Students will not commit any act which is a felony or misdemeanor.</a:t>
            </a:r>
          </a:p>
          <a:p>
            <a:pPr lvl="0"/>
            <a:r>
              <a:rPr lang="en-US" dirty="0"/>
              <a:t>Students will not be knowingly present in a location where any of the previous two code violations is occurring.</a:t>
            </a:r>
          </a:p>
          <a:p>
            <a:pPr marL="0" indent="0">
              <a:buNone/>
            </a:pPr>
            <a:endParaRPr lang="en-US" dirty="0"/>
          </a:p>
        </p:txBody>
      </p:sp>
      <p:sp>
        <p:nvSpPr>
          <p:cNvPr id="2" name="Title 1"/>
          <p:cNvSpPr>
            <a:spLocks noGrp="1"/>
          </p:cNvSpPr>
          <p:nvPr>
            <p:ph type="title"/>
          </p:nvPr>
        </p:nvSpPr>
        <p:spPr/>
        <p:txBody>
          <a:bodyPr/>
          <a:lstStyle/>
          <a:p>
            <a:r>
              <a:rPr lang="en-US" dirty="0"/>
              <a:t>CODE OF CONDUCT</a:t>
            </a:r>
          </a:p>
        </p:txBody>
      </p:sp>
    </p:spTree>
    <p:extLst>
      <p:ext uri="{BB962C8B-B14F-4D97-AF65-F5344CB8AC3E}">
        <p14:creationId xmlns:p14="http://schemas.microsoft.com/office/powerpoint/2010/main" val="4104798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133600"/>
            <a:ext cx="7408333" cy="4114800"/>
          </a:xfrm>
        </p:spPr>
        <p:txBody>
          <a:bodyPr>
            <a:normAutofit lnSpcReduction="10000"/>
          </a:bodyPr>
          <a:lstStyle/>
          <a:p>
            <a:pPr marL="0" indent="0">
              <a:buNone/>
            </a:pPr>
            <a:r>
              <a:rPr lang="en-US" b="1" dirty="0"/>
              <a:t>CONSEQUENCES</a:t>
            </a:r>
            <a:endParaRPr lang="en-US" dirty="0"/>
          </a:p>
          <a:p>
            <a:pPr lvl="0"/>
            <a:r>
              <a:rPr lang="en-US" dirty="0"/>
              <a:t>A student who receives an </a:t>
            </a:r>
            <a:r>
              <a:rPr lang="en-US" u="sng" dirty="0"/>
              <a:t>in-school suspension</a:t>
            </a:r>
            <a:r>
              <a:rPr lang="en-US" dirty="0"/>
              <a:t> will lose eligibility for a period ranging from the length of the suspension to the end of the season depending upon the seriousness of the infraction and discipline history, as determined by the Administration.  At a minimum the student will be </a:t>
            </a:r>
            <a:r>
              <a:rPr lang="en-US" u="sng" dirty="0"/>
              <a:t>ineligible for one game/match </a:t>
            </a:r>
            <a:r>
              <a:rPr lang="en-US" dirty="0"/>
              <a:t>for every day (or half day) suspended.  </a:t>
            </a:r>
          </a:p>
          <a:p>
            <a:pPr lvl="0"/>
            <a:r>
              <a:rPr lang="en-US" dirty="0"/>
              <a:t>They will not be able to participate in or attend any practices or activity during the term of the suspension.</a:t>
            </a:r>
          </a:p>
          <a:p>
            <a:pPr marL="0" indent="0">
              <a:buNone/>
            </a:pPr>
            <a:endParaRPr lang="en-US" dirty="0"/>
          </a:p>
        </p:txBody>
      </p:sp>
      <p:sp>
        <p:nvSpPr>
          <p:cNvPr id="2" name="Title 1"/>
          <p:cNvSpPr>
            <a:spLocks noGrp="1"/>
          </p:cNvSpPr>
          <p:nvPr>
            <p:ph type="title"/>
          </p:nvPr>
        </p:nvSpPr>
        <p:spPr/>
        <p:txBody>
          <a:bodyPr/>
          <a:lstStyle/>
          <a:p>
            <a:r>
              <a:rPr lang="en-US" dirty="0"/>
              <a:t>CODE OF CONDUCT</a:t>
            </a:r>
          </a:p>
        </p:txBody>
      </p:sp>
    </p:spTree>
    <p:extLst>
      <p:ext uri="{BB962C8B-B14F-4D97-AF65-F5344CB8AC3E}">
        <p14:creationId xmlns:p14="http://schemas.microsoft.com/office/powerpoint/2010/main" val="518644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209800"/>
            <a:ext cx="7408333" cy="4191000"/>
          </a:xfrm>
        </p:spPr>
        <p:txBody>
          <a:bodyPr>
            <a:normAutofit lnSpcReduction="10000"/>
          </a:bodyPr>
          <a:lstStyle/>
          <a:p>
            <a:pPr marL="0" lvl="0" indent="0">
              <a:buNone/>
            </a:pPr>
            <a:r>
              <a:rPr lang="en-US" b="1" dirty="0"/>
              <a:t>CONSEQUENCES</a:t>
            </a:r>
            <a:endParaRPr lang="en-US" dirty="0"/>
          </a:p>
          <a:p>
            <a:pPr lvl="0"/>
            <a:r>
              <a:rPr lang="en-US" dirty="0"/>
              <a:t>A student who receives an </a:t>
            </a:r>
            <a:r>
              <a:rPr lang="en-US" u="sng" dirty="0"/>
              <a:t>out-of-school suspension</a:t>
            </a:r>
            <a:r>
              <a:rPr lang="en-US" dirty="0"/>
              <a:t> will lose eligibility for a period ranging from the length of the suspension to the end of the season depending upon the seriousness of the infraction and discipline history, as determined by the Administration. At a minimum the student will be </a:t>
            </a:r>
            <a:r>
              <a:rPr lang="en-US" u="sng" dirty="0"/>
              <a:t>ineligible for one game/match</a:t>
            </a:r>
            <a:r>
              <a:rPr lang="en-US" dirty="0"/>
              <a:t> for every day (or half day) suspended.  </a:t>
            </a:r>
          </a:p>
          <a:p>
            <a:pPr lvl="0"/>
            <a:r>
              <a:rPr lang="en-US" dirty="0"/>
              <a:t>They will not be able to participate in or attend any practice or activity during the term of the suspension.  </a:t>
            </a:r>
          </a:p>
        </p:txBody>
      </p:sp>
      <p:sp>
        <p:nvSpPr>
          <p:cNvPr id="2" name="Title 1"/>
          <p:cNvSpPr>
            <a:spLocks noGrp="1"/>
          </p:cNvSpPr>
          <p:nvPr>
            <p:ph type="title"/>
          </p:nvPr>
        </p:nvSpPr>
        <p:spPr/>
        <p:txBody>
          <a:bodyPr/>
          <a:lstStyle/>
          <a:p>
            <a:r>
              <a:rPr lang="en-US" dirty="0"/>
              <a:t>CODE OF CONDUCT</a:t>
            </a:r>
          </a:p>
        </p:txBody>
      </p:sp>
    </p:spTree>
    <p:extLst>
      <p:ext uri="{BB962C8B-B14F-4D97-AF65-F5344CB8AC3E}">
        <p14:creationId xmlns:p14="http://schemas.microsoft.com/office/powerpoint/2010/main" val="65604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A </a:t>
            </a:r>
            <a:r>
              <a:rPr lang="en-US" u="sng" dirty="0"/>
              <a:t>second suspension </a:t>
            </a:r>
            <a:r>
              <a:rPr lang="en-US" dirty="0"/>
              <a:t>will result in the loss of membership in all current activities for the remainder of the season. </a:t>
            </a:r>
          </a:p>
          <a:p>
            <a:pPr lvl="0"/>
            <a:r>
              <a:rPr lang="en-US" dirty="0"/>
              <a:t>A </a:t>
            </a:r>
            <a:r>
              <a:rPr lang="en-US" u="sng" dirty="0"/>
              <a:t>third suspension </a:t>
            </a:r>
            <a:r>
              <a:rPr lang="en-US" dirty="0"/>
              <a:t>will result in loss of eligibility to participate in any Extracurricular Activities for one calendar year.</a:t>
            </a:r>
          </a:p>
          <a:p>
            <a:endParaRPr lang="en-US" dirty="0"/>
          </a:p>
          <a:p>
            <a:endParaRPr lang="en-US" dirty="0"/>
          </a:p>
        </p:txBody>
      </p:sp>
      <p:sp>
        <p:nvSpPr>
          <p:cNvPr id="3" name="Title 2"/>
          <p:cNvSpPr>
            <a:spLocks noGrp="1"/>
          </p:cNvSpPr>
          <p:nvPr>
            <p:ph type="title"/>
          </p:nvPr>
        </p:nvSpPr>
        <p:spPr/>
        <p:txBody>
          <a:bodyPr/>
          <a:lstStyle/>
          <a:p>
            <a:r>
              <a:rPr lang="en-US" dirty="0"/>
              <a:t>CODE OF CONDUCT</a:t>
            </a:r>
          </a:p>
        </p:txBody>
      </p:sp>
    </p:spTree>
    <p:extLst>
      <p:ext uri="{BB962C8B-B14F-4D97-AF65-F5344CB8AC3E}">
        <p14:creationId xmlns:p14="http://schemas.microsoft.com/office/powerpoint/2010/main" val="2204466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286000"/>
            <a:ext cx="7408333" cy="3840163"/>
          </a:xfrm>
        </p:spPr>
        <p:txBody>
          <a:bodyPr>
            <a:normAutofit fontScale="92500" lnSpcReduction="10000"/>
          </a:bodyPr>
          <a:lstStyle/>
          <a:p>
            <a:pPr marL="0" lvl="0" indent="0">
              <a:buNone/>
            </a:pPr>
            <a:r>
              <a:rPr lang="en-US" b="1" dirty="0"/>
              <a:t>CONSEQUENCES</a:t>
            </a:r>
            <a:endParaRPr lang="en-US" dirty="0"/>
          </a:p>
          <a:p>
            <a:pPr lvl="0"/>
            <a:r>
              <a:rPr lang="en-US" dirty="0"/>
              <a:t>A student receiving a bus suspension will not be allowed to ride the bus to or participate in any away events during the period of the suspension.</a:t>
            </a:r>
          </a:p>
          <a:p>
            <a:pPr lvl="0"/>
            <a:r>
              <a:rPr lang="en-US" dirty="0"/>
              <a:t>A student whose infractions occur away from school or school activities will be subject to any of the listed consequences depending on the nature of the violation.  </a:t>
            </a:r>
          </a:p>
          <a:p>
            <a:pPr lvl="0"/>
            <a:r>
              <a:rPr lang="en-US" dirty="0"/>
              <a:t>A student who is disciplined two times within a season for violating the Code of Conduct will forfeit all awards for current activities and will not participate in award ceremonies.</a:t>
            </a:r>
          </a:p>
          <a:p>
            <a:pPr marL="0" indent="0">
              <a:buNone/>
            </a:pPr>
            <a:endParaRPr lang="en-US" dirty="0"/>
          </a:p>
        </p:txBody>
      </p:sp>
      <p:sp>
        <p:nvSpPr>
          <p:cNvPr id="2" name="Title 1"/>
          <p:cNvSpPr>
            <a:spLocks noGrp="1"/>
          </p:cNvSpPr>
          <p:nvPr>
            <p:ph type="title"/>
          </p:nvPr>
        </p:nvSpPr>
        <p:spPr/>
        <p:txBody>
          <a:bodyPr/>
          <a:lstStyle/>
          <a:p>
            <a:r>
              <a:rPr lang="en-US" dirty="0"/>
              <a:t>CODE OF CONDUCT</a:t>
            </a:r>
          </a:p>
        </p:txBody>
      </p:sp>
    </p:spTree>
    <p:extLst>
      <p:ext uri="{BB962C8B-B14F-4D97-AF65-F5344CB8AC3E}">
        <p14:creationId xmlns:p14="http://schemas.microsoft.com/office/powerpoint/2010/main" val="1614322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6097" y="1828800"/>
            <a:ext cx="3352800" cy="4648200"/>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sz="1400" dirty="0"/>
              <a:t>A concussion is a brain injury and all brain injuries are serious. They are caused by a bump, blow, or jolt to the head, or by a blow to another part of the body with the force transmitted to the head. They can range from mild to severe and can disrupt the way the brain normally works. Even though most concussions are mild, </a:t>
            </a:r>
            <a:r>
              <a:rPr lang="en-US" sz="1400" b="1" u="sng" dirty="0"/>
              <a:t>all</a:t>
            </a:r>
            <a:r>
              <a:rPr lang="en-US" sz="1400" u="sng" dirty="0"/>
              <a:t> </a:t>
            </a:r>
            <a:r>
              <a:rPr lang="en-US" sz="1400" b="1" u="sng" dirty="0"/>
              <a:t>concussions are potentially serious and may result in complications including prolonged brain damage and death if not recognized and managed properly.</a:t>
            </a:r>
            <a:r>
              <a:rPr lang="en-US" sz="1400" dirty="0"/>
              <a:t>  In other words, even a “ding” or a bump on the head can be serious.  You can’t see a concussion and most sports concussions occur without loss of consciousness. Signs and symptoms of concussion may show up right after the injury or can take hours or days to fully appear. If your child reports any symptoms of concussion, or if you notice the symptoms or signs of concussion yourself, seek medical attention right away.</a:t>
            </a:r>
          </a:p>
        </p:txBody>
      </p:sp>
      <p:sp>
        <p:nvSpPr>
          <p:cNvPr id="2" name="Title 1"/>
          <p:cNvSpPr>
            <a:spLocks noGrp="1"/>
          </p:cNvSpPr>
          <p:nvPr>
            <p:ph type="title"/>
          </p:nvPr>
        </p:nvSpPr>
        <p:spPr>
          <a:xfrm>
            <a:off x="457200" y="1380836"/>
            <a:ext cx="2139696" cy="529952"/>
          </a:xfrm>
        </p:spPr>
        <p:txBody>
          <a:bodyPr>
            <a:normAutofit/>
          </a:bodyPr>
          <a:lstStyle/>
          <a:p>
            <a:pPr algn="ctr"/>
            <a:r>
              <a:rPr lang="en-US" sz="2800" dirty="0"/>
              <a:t>Concussions</a:t>
            </a:r>
            <a:endParaRPr lang="en-US" sz="1800" dirty="0"/>
          </a:p>
        </p:txBody>
      </p:sp>
      <p:sp>
        <p:nvSpPr>
          <p:cNvPr id="3" name="Content Placeholder 2"/>
          <p:cNvSpPr>
            <a:spLocks noGrp="1"/>
          </p:cNvSpPr>
          <p:nvPr>
            <p:ph idx="1"/>
          </p:nvPr>
        </p:nvSpPr>
        <p:spPr>
          <a:xfrm>
            <a:off x="3581400" y="457200"/>
            <a:ext cx="5111750" cy="6248400"/>
          </a:xfrm>
        </p:spPr>
        <p:txBody>
          <a:bodyPr>
            <a:normAutofit/>
          </a:bodyPr>
          <a:lstStyle/>
          <a:p>
            <a:pPr marL="0" indent="0">
              <a:buNone/>
            </a:pPr>
            <a:endParaRPr lang="en-US" dirty="0"/>
          </a:p>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762000"/>
            <a:ext cx="302779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9889" y="3505200"/>
            <a:ext cx="5405511"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Table 7"/>
          <p:cNvGraphicFramePr>
            <a:graphicFrameLocks noGrp="1"/>
          </p:cNvGraphicFramePr>
          <p:nvPr>
            <p:extLst>
              <p:ext uri="{D42A27DB-BD31-4B8C-83A1-F6EECF244321}">
                <p14:modId xmlns:p14="http://schemas.microsoft.com/office/powerpoint/2010/main" val="4082784979"/>
              </p:ext>
            </p:extLst>
          </p:nvPr>
        </p:nvGraphicFramePr>
        <p:xfrm>
          <a:off x="3505200" y="1219200"/>
          <a:ext cx="5410200" cy="2194560"/>
        </p:xfrm>
        <a:graphic>
          <a:graphicData uri="http://schemas.openxmlformats.org/drawingml/2006/table">
            <a:tbl>
              <a:tblPr firstRow="1" firstCol="1" lastRow="1" lastCol="1" bandRow="1" bandCol="1"/>
              <a:tblGrid>
                <a:gridCol w="2631989">
                  <a:extLst>
                    <a:ext uri="{9D8B030D-6E8A-4147-A177-3AD203B41FA5}">
                      <a16:colId xmlns:a16="http://schemas.microsoft.com/office/drawing/2014/main" xmlns="" val="20000"/>
                    </a:ext>
                  </a:extLst>
                </a:gridCol>
                <a:gridCol w="2778211">
                  <a:extLst>
                    <a:ext uri="{9D8B030D-6E8A-4147-A177-3AD203B41FA5}">
                      <a16:colId xmlns:a16="http://schemas.microsoft.com/office/drawing/2014/main" xmlns="" val="20001"/>
                    </a:ext>
                  </a:extLst>
                </a:gridCol>
              </a:tblGrid>
              <a:tr h="0">
                <a:tc>
                  <a:txBody>
                    <a:bodyPr/>
                    <a:lstStyle/>
                    <a:p>
                      <a:pPr marL="342900" lvl="0" indent="-342900">
                        <a:spcBef>
                          <a:spcPts val="600"/>
                        </a:spcBef>
                        <a:spcAft>
                          <a:spcPts val="0"/>
                        </a:spcAft>
                        <a:buFont typeface="Symbol"/>
                        <a:buChar char=""/>
                      </a:pPr>
                      <a:r>
                        <a:rPr lang="en-US" sz="1200" dirty="0">
                          <a:effectLst/>
                          <a:latin typeface="Times New Roman"/>
                          <a:ea typeface="Times New Roman"/>
                        </a:rPr>
                        <a:t>Headaches</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“Pressure in head”</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Nausea or vomiting</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Neck pain</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Balance problems or dizziness</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Blurred, double, or fuzzy vision</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Sensitivity to light or noise</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Feeling sluggish or slowed down</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Feeling foggy or groggy</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Drowsiness</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Change in sleep patterns</a:t>
                      </a:r>
                      <a:endParaRPr lang="en-US" sz="10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Bef>
                          <a:spcPts val="600"/>
                        </a:spcBef>
                        <a:spcAft>
                          <a:spcPts val="0"/>
                        </a:spcAft>
                        <a:buFont typeface="Symbol"/>
                        <a:buChar char=""/>
                      </a:pPr>
                      <a:r>
                        <a:rPr lang="en-US" sz="1200" dirty="0">
                          <a:effectLst/>
                          <a:latin typeface="Times New Roman"/>
                          <a:ea typeface="Times New Roman"/>
                        </a:rPr>
                        <a:t>Amnesia</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“Don’t feel right”</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Fatigue or low energy</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Sadness</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Nervousness or anxiety</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Irritability</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More emotional</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Confusion</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Concentration or memory problems (forgetting game plays)</a:t>
                      </a:r>
                      <a:endParaRPr lang="en-US" sz="1000" dirty="0">
                        <a:effectLst/>
                        <a:latin typeface="Calibri"/>
                      </a:endParaRPr>
                    </a:p>
                    <a:p>
                      <a:pPr marL="342900" lvl="0" indent="-342900">
                        <a:spcBef>
                          <a:spcPts val="0"/>
                        </a:spcBef>
                        <a:spcAft>
                          <a:spcPts val="600"/>
                        </a:spcAft>
                        <a:buFont typeface="Symbol"/>
                        <a:buChar char=""/>
                      </a:pPr>
                      <a:r>
                        <a:rPr lang="en-US" sz="1200" dirty="0">
                          <a:effectLst/>
                          <a:latin typeface="Times New Roman"/>
                          <a:ea typeface="Times New Roman"/>
                        </a:rPr>
                        <a:t>Repeating the same question/comment</a:t>
                      </a:r>
                      <a:endParaRPr lang="en-US" sz="10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
        <p:nvSpPr>
          <p:cNvPr id="9" name="Rectangle 3"/>
          <p:cNvSpPr>
            <a:spLocks noChangeArrowheads="1"/>
          </p:cNvSpPr>
          <p:nvPr/>
        </p:nvSpPr>
        <p:spPr bwMode="auto">
          <a:xfrm>
            <a:off x="3429000" y="981599"/>
            <a:ext cx="7467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Symptoms may include one or more of the following:</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63410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438400"/>
            <a:ext cx="7408333" cy="3657600"/>
          </a:xfrm>
        </p:spPr>
        <p:txBody>
          <a:bodyPr>
            <a:normAutofit fontScale="92500"/>
          </a:bodyPr>
          <a:lstStyle/>
          <a:p>
            <a:r>
              <a:rPr lang="en-US" dirty="0"/>
              <a:t>Baseball, cheerleading, basketball (girls &amp; boys), volleyball, softball, track (girls &amp; boys), student council, speech team, scholastic bowl, chess club(4</a:t>
            </a:r>
            <a:r>
              <a:rPr lang="en-US" baseline="30000" dirty="0"/>
              <a:t>th</a:t>
            </a:r>
            <a:r>
              <a:rPr lang="en-US" dirty="0"/>
              <a:t> - 8</a:t>
            </a:r>
            <a:r>
              <a:rPr lang="en-US" baseline="30000" dirty="0"/>
              <a:t>th</a:t>
            </a:r>
            <a:r>
              <a:rPr lang="en-US" dirty="0"/>
              <a:t>), school specific clubs, and </a:t>
            </a:r>
            <a:r>
              <a:rPr lang="en-US" i="1" u="sng" dirty="0"/>
              <a:t>any additional activities added by the District #98 School Board or Administration</a:t>
            </a:r>
            <a:r>
              <a:rPr lang="en-US" dirty="0"/>
              <a:t>.  </a:t>
            </a:r>
          </a:p>
          <a:p>
            <a:r>
              <a:rPr lang="en-US" dirty="0"/>
              <a:t>These activities are open to students in 5</a:t>
            </a:r>
            <a:r>
              <a:rPr lang="en-US" baseline="30000" dirty="0"/>
              <a:t>th</a:t>
            </a:r>
            <a:r>
              <a:rPr lang="en-US" dirty="0"/>
              <a:t> -8</a:t>
            </a:r>
            <a:r>
              <a:rPr lang="en-US" baseline="30000" dirty="0"/>
              <a:t>th</a:t>
            </a:r>
            <a:r>
              <a:rPr lang="en-US" dirty="0"/>
              <a:t> grade.</a:t>
            </a:r>
          </a:p>
          <a:p>
            <a:r>
              <a:rPr lang="en-US" b="1" u="sng" dirty="0"/>
              <a:t>Students must have no failing grades in any classes to be eligible to participate.  </a:t>
            </a:r>
          </a:p>
          <a:p>
            <a:r>
              <a:rPr lang="en-US" dirty="0"/>
              <a:t>Students must be in attendance ALL DAY in order to participate unless otherwise approved by administration.</a:t>
            </a:r>
          </a:p>
          <a:p>
            <a:endParaRPr lang="en-US" dirty="0"/>
          </a:p>
        </p:txBody>
      </p:sp>
      <p:sp>
        <p:nvSpPr>
          <p:cNvPr id="2" name="Title 1"/>
          <p:cNvSpPr>
            <a:spLocks noGrp="1"/>
          </p:cNvSpPr>
          <p:nvPr>
            <p:ph type="title"/>
          </p:nvPr>
        </p:nvSpPr>
        <p:spPr>
          <a:xfrm>
            <a:off x="304800" y="533400"/>
            <a:ext cx="8534400" cy="758952"/>
          </a:xfrm>
        </p:spPr>
        <p:txBody>
          <a:bodyPr>
            <a:noAutofit/>
          </a:bodyPr>
          <a:lstStyle/>
          <a:p>
            <a:r>
              <a:rPr lang="en-US" sz="3600" dirty="0"/>
              <a:t>EXTRACURRICULAR ACTIVITIES TO WHICH THIS APPLIES:</a:t>
            </a:r>
          </a:p>
        </p:txBody>
      </p:sp>
    </p:spTree>
    <p:extLst>
      <p:ext uri="{BB962C8B-B14F-4D97-AF65-F5344CB8AC3E}">
        <p14:creationId xmlns:p14="http://schemas.microsoft.com/office/powerpoint/2010/main" val="3646921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Concussion</a:t>
            </a:r>
            <a:br>
              <a:rPr lang="en-US" dirty="0"/>
            </a:br>
            <a:endParaRPr lang="en-US" dirty="0"/>
          </a:p>
        </p:txBody>
      </p:sp>
      <p:sp>
        <p:nvSpPr>
          <p:cNvPr id="3" name="Content Placeholder 2"/>
          <p:cNvSpPr>
            <a:spLocks noGrp="1"/>
          </p:cNvSpPr>
          <p:nvPr>
            <p:ph sz="quarter" idx="13"/>
          </p:nvPr>
        </p:nvSpPr>
        <p:spPr>
          <a:xfrm>
            <a:off x="381000" y="1905000"/>
            <a:ext cx="8382000" cy="4648200"/>
          </a:xfrm>
        </p:spPr>
        <p:txBody>
          <a:bodyPr>
            <a:normAutofit fontScale="40000" lnSpcReduction="20000"/>
          </a:bodyPr>
          <a:lstStyle/>
          <a:p>
            <a:r>
              <a:rPr lang="en-US" sz="4500" b="1" u="sng" dirty="0"/>
              <a:t>What can happen if my child keeps on playing with a concussion or returns too soon?</a:t>
            </a:r>
            <a:endParaRPr lang="en-US" sz="4500" dirty="0"/>
          </a:p>
          <a:p>
            <a:pPr marL="0" indent="0">
              <a:buNone/>
            </a:pPr>
            <a:endParaRPr lang="en-US" sz="3000" dirty="0"/>
          </a:p>
          <a:p>
            <a:r>
              <a:rPr lang="en-US" sz="4500" dirty="0"/>
              <a:t>Athletes with the signs and symptoms of concussion should be removed from play immediately. </a:t>
            </a:r>
          </a:p>
          <a:p>
            <a:r>
              <a:rPr lang="en-US" sz="4500" dirty="0"/>
              <a:t>Continuing to play with the signs and symptoms of a concussion leaves the young athlete especially vulnerable to greater injury. </a:t>
            </a:r>
          </a:p>
          <a:p>
            <a:r>
              <a:rPr lang="en-US" sz="4500" dirty="0"/>
              <a:t>There is an increased risk of significant damage from a concussion for a period of time after that concussion occurs, particularly if the athlete suffers another concussion before completely recovering from the first one. </a:t>
            </a:r>
          </a:p>
          <a:p>
            <a:r>
              <a:rPr lang="en-US" sz="4500" dirty="0"/>
              <a:t>This can lead to prolonged recovery, or even to severe brain swelling (second impact syndrome) with devastating and even fatal consequences.  </a:t>
            </a:r>
          </a:p>
          <a:p>
            <a:r>
              <a:rPr lang="en-US" sz="4500" dirty="0"/>
              <a:t>It is well known that adolescent or teenage athletes will often fail to report symptoms of injuries. </a:t>
            </a:r>
          </a:p>
          <a:p>
            <a:r>
              <a:rPr lang="en-US" sz="4500" dirty="0"/>
              <a:t>Concussions are no different. As a result, education of administrators, coaches, parents and students is the key to student-athlete’s safety.</a:t>
            </a:r>
          </a:p>
          <a:p>
            <a:endParaRPr lang="en-US" sz="4000" dirty="0"/>
          </a:p>
          <a:p>
            <a:r>
              <a:rPr lang="en-US" sz="4000" dirty="0"/>
              <a:t>For current and up-to-date information on concussions you can go to: </a:t>
            </a:r>
            <a:r>
              <a:rPr lang="en-US" sz="4000" u="sng" dirty="0">
                <a:hlinkClick r:id="rId3"/>
              </a:rPr>
              <a:t>http://www.cdc.gov/ConcussionInYouthSports/</a:t>
            </a:r>
            <a:endParaRPr lang="en-US" sz="4000" dirty="0"/>
          </a:p>
          <a:p>
            <a:endParaRPr lang="en-US" sz="11100" dirty="0"/>
          </a:p>
        </p:txBody>
      </p:sp>
    </p:spTree>
    <p:extLst>
      <p:ext uri="{BB962C8B-B14F-4D97-AF65-F5344CB8AC3E}">
        <p14:creationId xmlns:p14="http://schemas.microsoft.com/office/powerpoint/2010/main" val="1439056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24000"/>
            <a:ext cx="7408333" cy="5029200"/>
          </a:xfrm>
        </p:spPr>
        <p:txBody>
          <a:bodyPr>
            <a:noAutofit/>
          </a:bodyPr>
          <a:lstStyle/>
          <a:p>
            <a:r>
              <a:rPr lang="en-US" sz="1600" b="1" u="sng" dirty="0"/>
              <a:t>If you think your child has suffered a concussion</a:t>
            </a:r>
            <a:endParaRPr lang="en-US" sz="1600" dirty="0"/>
          </a:p>
          <a:p>
            <a:r>
              <a:rPr lang="en-US" sz="1600" dirty="0"/>
              <a:t>Any athlete even suspected of suffering a concussion should be removed from the game or practice immediately. </a:t>
            </a:r>
          </a:p>
          <a:p>
            <a:r>
              <a:rPr lang="en-US" sz="1600" dirty="0"/>
              <a:t>No athlete may return to activity after an apparent head injury or concussion, regardless of how mild it seems or how quickly symptoms clear, without medical clearance. </a:t>
            </a:r>
          </a:p>
          <a:p>
            <a:r>
              <a:rPr lang="en-US" sz="1600" dirty="0"/>
              <a:t>Close observation of the athlete should continue for several hours. </a:t>
            </a:r>
          </a:p>
          <a:p>
            <a:r>
              <a:rPr lang="en-US" sz="1600" dirty="0"/>
              <a:t>IHSA Policy requires athletes to provide their school with written clearance from either a physician licensed to practice medicine in all its branches or a certified athletic trainer working in conjunction with a physician licensed to practice medicine in all its branches prior to returning to play or practice following a concussion or after being removed from an interscholastic contest due to a possible head injury or concussion and not cleared to return to that same contest.  </a:t>
            </a:r>
          </a:p>
          <a:p>
            <a:r>
              <a:rPr lang="en-US" sz="1600" dirty="0"/>
              <a:t>In accordance with state law, all IHSA member schools are required to follow this policy.</a:t>
            </a:r>
          </a:p>
          <a:p>
            <a:r>
              <a:rPr lang="en-US" sz="1600" dirty="0"/>
              <a:t>You should also inform your child’s coach if you think that your child may have a concussion. Remember it’s better to miss one game than miss the whole season. And when in doubt, the athlete sits out.</a:t>
            </a:r>
          </a:p>
        </p:txBody>
      </p:sp>
      <p:sp>
        <p:nvSpPr>
          <p:cNvPr id="3" name="Title 2"/>
          <p:cNvSpPr>
            <a:spLocks noGrp="1"/>
          </p:cNvSpPr>
          <p:nvPr>
            <p:ph type="title"/>
          </p:nvPr>
        </p:nvSpPr>
        <p:spPr/>
        <p:txBody>
          <a:bodyPr/>
          <a:lstStyle/>
          <a:p>
            <a:r>
              <a:rPr lang="en-US" dirty="0"/>
              <a:t>Concussion</a:t>
            </a:r>
          </a:p>
        </p:txBody>
      </p:sp>
    </p:spTree>
    <p:extLst>
      <p:ext uri="{BB962C8B-B14F-4D97-AF65-F5344CB8AC3E}">
        <p14:creationId xmlns:p14="http://schemas.microsoft.com/office/powerpoint/2010/main" val="1137258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00200"/>
            <a:ext cx="7408333" cy="5029200"/>
          </a:xfrm>
        </p:spPr>
        <p:txBody>
          <a:bodyPr>
            <a:normAutofit fontScale="47500" lnSpcReduction="20000"/>
          </a:bodyPr>
          <a:lstStyle/>
          <a:p>
            <a:pPr marL="0" indent="0">
              <a:buNone/>
            </a:pPr>
            <a:endParaRPr lang="en-US" b="1" u="sng" dirty="0"/>
          </a:p>
          <a:p>
            <a:pPr marL="0" indent="0">
              <a:buNone/>
            </a:pPr>
            <a:r>
              <a:rPr lang="en-US" b="1" u="sng" dirty="0"/>
              <a:t>Extra-curricular Activities Code of Conduct</a:t>
            </a:r>
            <a:endParaRPr lang="en-US" dirty="0"/>
          </a:p>
          <a:p>
            <a:pPr marL="0" indent="0">
              <a:buNone/>
            </a:pPr>
            <a:r>
              <a:rPr lang="en-US" dirty="0"/>
              <a:t>	It is our belief that participation in all extended activities is a privilege and not an absolute right.  Students 	who elect to represent their school by taking part in extended activities must also accept the responsibility 	to conduct themselves in a manner that exemplifies the behavior of a wholesome, law-abiding citizen of 	the community.  This code is to be signed by all student participants and parents before starting any 	activity.  This code goes into effect the first day a student tries out for an activity and remains in effect 24 	hours a day throughout the school year.  The same restrictions apply for additional extracurricular activities 	the student participates in during the remainder of the current school year.</a:t>
            </a:r>
          </a:p>
          <a:p>
            <a:pPr marL="0" indent="0">
              <a:buNone/>
            </a:pPr>
            <a:endParaRPr lang="en-US" dirty="0"/>
          </a:p>
          <a:p>
            <a:r>
              <a:rPr lang="en-US" dirty="0"/>
              <a:t>I have attended the extra-curricular meeting and I agree to uphold the Code of Conduct as written in the student handbook.</a:t>
            </a:r>
          </a:p>
          <a:p>
            <a:pPr marL="0" indent="0">
              <a:buNone/>
            </a:pPr>
            <a:endParaRPr lang="en-US" dirty="0"/>
          </a:p>
          <a:p>
            <a:pPr marL="0" indent="0">
              <a:buNone/>
            </a:pPr>
            <a:r>
              <a:rPr lang="en-US" dirty="0"/>
              <a:t>	_______________________________		_________________________________</a:t>
            </a:r>
          </a:p>
          <a:p>
            <a:pPr marL="0" indent="0">
              <a:buNone/>
            </a:pPr>
            <a:r>
              <a:rPr lang="en-US" dirty="0"/>
              <a:t>	Student				Parent or Guardian</a:t>
            </a:r>
          </a:p>
          <a:p>
            <a:pPr marL="0" indent="0">
              <a:buNone/>
            </a:pPr>
            <a:endParaRPr lang="en-US" dirty="0"/>
          </a:p>
          <a:p>
            <a:pPr marL="0" indent="0">
              <a:buNone/>
            </a:pPr>
            <a:endParaRPr lang="en-US" dirty="0"/>
          </a:p>
          <a:p>
            <a:pPr marL="0" indent="0">
              <a:buNone/>
            </a:pPr>
            <a:r>
              <a:rPr lang="en-US" b="1" u="sng" dirty="0"/>
              <a:t>Concussion </a:t>
            </a:r>
            <a:endParaRPr lang="en-US" dirty="0"/>
          </a:p>
          <a:p>
            <a:r>
              <a:rPr lang="en-US" dirty="0"/>
              <a:t>I have reviewed information included in the slides of this presentation regarding the IESA/IHSA and Rankin School’s concussion policy.  By signing this form, I acknowledge that I have been provided information regarding concussions.</a:t>
            </a:r>
          </a:p>
          <a:p>
            <a:endParaRPr lang="en-US" dirty="0"/>
          </a:p>
          <a:p>
            <a:pPr marL="0" indent="0">
              <a:buNone/>
            </a:pPr>
            <a:r>
              <a:rPr lang="en-US" dirty="0"/>
              <a:t>	________________________________		_________________________________</a:t>
            </a:r>
          </a:p>
          <a:p>
            <a:pPr marL="0" indent="0">
              <a:buNone/>
            </a:pPr>
            <a:r>
              <a:rPr lang="en-US" dirty="0"/>
              <a:t>	Student				Parent or Guardian</a:t>
            </a:r>
          </a:p>
          <a:p>
            <a:endParaRPr lang="en-US" dirty="0"/>
          </a:p>
          <a:p>
            <a:pPr marL="0" indent="0">
              <a:buNone/>
            </a:pPr>
            <a:r>
              <a:rPr lang="en-US" dirty="0"/>
              <a:t>	_________________</a:t>
            </a:r>
          </a:p>
          <a:p>
            <a:pPr marL="0" indent="0">
              <a:buNone/>
            </a:pPr>
            <a:r>
              <a:rPr lang="en-US" dirty="0"/>
              <a:t>	Date</a:t>
            </a:r>
          </a:p>
          <a:p>
            <a:pPr marL="0" indent="0">
              <a:buNone/>
            </a:pPr>
            <a:endParaRPr lang="en-US" dirty="0"/>
          </a:p>
          <a:p>
            <a:endParaRPr lang="en-US" dirty="0"/>
          </a:p>
          <a:p>
            <a:pPr marL="0" indent="0">
              <a:buNone/>
            </a:pPr>
            <a:r>
              <a:rPr lang="en-US" dirty="0">
                <a:hlinkClick r:id="rId2"/>
              </a:rPr>
              <a:t>https://docs.google.com/forms/d/1WmPJmSp28mqhXJmhPui2-JkHBC4JzZOjWGKLSgiuuAk/edit</a:t>
            </a:r>
            <a:endParaRPr lang="en-US" dirty="0"/>
          </a:p>
          <a:p>
            <a:pPr marL="0" indent="0">
              <a:buNone/>
            </a:pPr>
            <a:endParaRPr lang="en-US" dirty="0"/>
          </a:p>
        </p:txBody>
      </p:sp>
      <p:sp>
        <p:nvSpPr>
          <p:cNvPr id="3" name="Title 2"/>
          <p:cNvSpPr>
            <a:spLocks noGrp="1"/>
          </p:cNvSpPr>
          <p:nvPr>
            <p:ph type="title"/>
          </p:nvPr>
        </p:nvSpPr>
        <p:spPr/>
        <p:txBody>
          <a:bodyPr>
            <a:normAutofit/>
          </a:bodyPr>
          <a:lstStyle/>
          <a:p>
            <a:r>
              <a:rPr lang="en-US" dirty="0"/>
              <a:t>Consent and Agreement Form</a:t>
            </a:r>
          </a:p>
        </p:txBody>
      </p:sp>
    </p:spTree>
    <p:extLst>
      <p:ext uri="{BB962C8B-B14F-4D97-AF65-F5344CB8AC3E}">
        <p14:creationId xmlns:p14="http://schemas.microsoft.com/office/powerpoint/2010/main" val="2378138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9733" y="2438400"/>
            <a:ext cx="7408333" cy="3706548"/>
          </a:xfrm>
        </p:spPr>
        <p:txBody>
          <a:bodyPr/>
          <a:lstStyle/>
          <a:p>
            <a:r>
              <a:rPr lang="en-US" dirty="0"/>
              <a:t>We are a member of Illinois Elementary School Association.</a:t>
            </a:r>
          </a:p>
          <a:p>
            <a:r>
              <a:rPr lang="en-US" dirty="0"/>
              <a:t>We must follow the IESA rules, guidelines, and policies.</a:t>
            </a:r>
          </a:p>
          <a:p>
            <a:r>
              <a:rPr lang="en-US" dirty="0">
                <a:hlinkClick r:id="rId2"/>
              </a:rPr>
              <a:t>www.iesa.org</a:t>
            </a:r>
            <a:endParaRPr lang="en-US" dirty="0"/>
          </a:p>
          <a:p>
            <a:endParaRPr lang="en-US" dirty="0"/>
          </a:p>
          <a:p>
            <a:endParaRPr lang="en-US" dirty="0"/>
          </a:p>
        </p:txBody>
      </p:sp>
      <p:sp>
        <p:nvSpPr>
          <p:cNvPr id="2" name="Title 1"/>
          <p:cNvSpPr>
            <a:spLocks noGrp="1"/>
          </p:cNvSpPr>
          <p:nvPr>
            <p:ph type="title"/>
          </p:nvPr>
        </p:nvSpPr>
        <p:spPr/>
        <p:txBody>
          <a:bodyPr/>
          <a:lstStyle/>
          <a:p>
            <a:r>
              <a:rPr lang="en-US" sz="6000" dirty="0"/>
              <a:t>IESA</a:t>
            </a:r>
            <a:endParaRPr lang="en-US" sz="360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4419600"/>
            <a:ext cx="5715000" cy="1892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7204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514600"/>
            <a:ext cx="7408333" cy="3611563"/>
          </a:xfrm>
        </p:spPr>
        <p:txBody>
          <a:bodyPr>
            <a:normAutofit fontScale="92500" lnSpcReduction="10000"/>
          </a:bodyPr>
          <a:lstStyle/>
          <a:p>
            <a:r>
              <a:rPr lang="en-US" dirty="0"/>
              <a:t>No student shall be permitted to compete in a try-out, practice, or game unless such student has filed with the school principal a certificate of physical fitness issued by a licensed physician, physician’s assistant, or nurse practitioner as set forth in the Illinois State Statutes not more than 395 days preceding such tryout, practice, or contest in any athletic activity. </a:t>
            </a:r>
          </a:p>
          <a:p>
            <a:r>
              <a:rPr lang="en-US" i="1" dirty="0"/>
              <a:t>Any student who is not allowed to participate in interscholastic activities as the result of a physician's directive may not return to play until they have received written clearance from a physician. </a:t>
            </a:r>
            <a:endParaRPr lang="en-US" dirty="0"/>
          </a:p>
        </p:txBody>
      </p:sp>
      <p:sp>
        <p:nvSpPr>
          <p:cNvPr id="2" name="Title 1"/>
          <p:cNvSpPr>
            <a:spLocks noGrp="1"/>
          </p:cNvSpPr>
          <p:nvPr>
            <p:ph type="title"/>
          </p:nvPr>
        </p:nvSpPr>
        <p:spPr/>
        <p:txBody>
          <a:bodyPr/>
          <a:lstStyle/>
          <a:p>
            <a:r>
              <a:rPr lang="en-US" dirty="0"/>
              <a:t>Sports Physicals</a:t>
            </a:r>
          </a:p>
        </p:txBody>
      </p:sp>
    </p:spTree>
    <p:extLst>
      <p:ext uri="{BB962C8B-B14F-4D97-AF65-F5344CB8AC3E}">
        <p14:creationId xmlns:p14="http://schemas.microsoft.com/office/powerpoint/2010/main" val="978728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819400"/>
            <a:ext cx="8229600" cy="2514600"/>
          </a:xfrm>
        </p:spPr>
        <p:txBody>
          <a:bodyPr>
            <a:normAutofit/>
          </a:bodyPr>
          <a:lstStyle/>
          <a:p>
            <a:pPr lvl="0"/>
            <a:r>
              <a:rPr lang="en-US" dirty="0"/>
              <a:t>Rankin will follow the IESA by-laws for academic eligibility.</a:t>
            </a:r>
          </a:p>
          <a:p>
            <a:pPr lvl="0"/>
            <a:r>
              <a:rPr lang="en-US" dirty="0"/>
              <a:t>Participants must not have a grade of F in any subject.  In compliance to IESA guidelines, we will conduct weekly eligibility.</a:t>
            </a:r>
          </a:p>
          <a:p>
            <a:pPr marL="0" indent="0">
              <a:buNone/>
            </a:pPr>
            <a:endParaRPr lang="en-US" dirty="0"/>
          </a:p>
        </p:txBody>
      </p:sp>
      <p:sp>
        <p:nvSpPr>
          <p:cNvPr id="2" name="Title 1"/>
          <p:cNvSpPr>
            <a:spLocks noGrp="1"/>
          </p:cNvSpPr>
          <p:nvPr>
            <p:ph type="title"/>
          </p:nvPr>
        </p:nvSpPr>
        <p:spPr>
          <a:xfrm>
            <a:off x="1066800" y="533400"/>
            <a:ext cx="7024744" cy="965200"/>
          </a:xfrm>
        </p:spPr>
        <p:txBody>
          <a:bodyPr>
            <a:noAutofit/>
          </a:bodyPr>
          <a:lstStyle/>
          <a:p>
            <a:r>
              <a:rPr lang="en-US" sz="3200" dirty="0"/>
              <a:t>ACADEMIC, PHYSICAL AND FINANCIAL ELIGIBILITY:</a:t>
            </a:r>
          </a:p>
        </p:txBody>
      </p:sp>
    </p:spTree>
    <p:extLst>
      <p:ext uri="{BB962C8B-B14F-4D97-AF65-F5344CB8AC3E}">
        <p14:creationId xmlns:p14="http://schemas.microsoft.com/office/powerpoint/2010/main" val="2651942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38400"/>
            <a:ext cx="7408333" cy="3687763"/>
          </a:xfrm>
        </p:spPr>
        <p:txBody>
          <a:bodyPr>
            <a:normAutofit fontScale="62500" lnSpcReduction="20000"/>
          </a:bodyPr>
          <a:lstStyle/>
          <a:p>
            <a:pPr lvl="0"/>
            <a:r>
              <a:rPr lang="en-US" sz="3800" dirty="0"/>
              <a:t>Eligibility runs from Monday through Saturday.  An ineligible student cannot participate in games, practices, or performances until the Monday after they become eligible.  </a:t>
            </a:r>
          </a:p>
          <a:p>
            <a:pPr lvl="0"/>
            <a:r>
              <a:rPr lang="en-US" sz="3800" b="1" u="sng" dirty="0"/>
              <a:t>During the first week of ineligibility</a:t>
            </a:r>
            <a:r>
              <a:rPr lang="en-US" sz="3800" dirty="0"/>
              <a:t>, and with approval of both the coach and parent, a student may attend but not participate in practices, games or performances.  </a:t>
            </a:r>
          </a:p>
          <a:p>
            <a:pPr lvl="0"/>
            <a:r>
              <a:rPr lang="en-US" sz="3800" b="1" u="sng" dirty="0"/>
              <a:t>During a second week of ineligibility,</a:t>
            </a:r>
            <a:r>
              <a:rPr lang="en-US" sz="3800" dirty="0"/>
              <a:t> a student may not attend any activity, practice, game or performance.</a:t>
            </a:r>
          </a:p>
          <a:p>
            <a:endParaRPr lang="en-US" dirty="0"/>
          </a:p>
        </p:txBody>
      </p:sp>
      <p:sp>
        <p:nvSpPr>
          <p:cNvPr id="3" name="Title 2"/>
          <p:cNvSpPr>
            <a:spLocks noGrp="1"/>
          </p:cNvSpPr>
          <p:nvPr>
            <p:ph type="title"/>
          </p:nvPr>
        </p:nvSpPr>
        <p:spPr/>
        <p:txBody>
          <a:bodyPr>
            <a:normAutofit/>
          </a:bodyPr>
          <a:lstStyle/>
          <a:p>
            <a:r>
              <a:rPr lang="en-US" sz="3600" dirty="0"/>
              <a:t>ACADEMIC, PHYSICAL AND FINANCIAL ELIGIBILITY:</a:t>
            </a:r>
          </a:p>
        </p:txBody>
      </p:sp>
    </p:spTree>
    <p:extLst>
      <p:ext uri="{BB962C8B-B14F-4D97-AF65-F5344CB8AC3E}">
        <p14:creationId xmlns:p14="http://schemas.microsoft.com/office/powerpoint/2010/main" val="2208648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362200"/>
            <a:ext cx="7408333" cy="3763963"/>
          </a:xfrm>
        </p:spPr>
        <p:txBody>
          <a:bodyPr>
            <a:normAutofit/>
          </a:bodyPr>
          <a:lstStyle/>
          <a:p>
            <a:pPr lvl="0"/>
            <a:r>
              <a:rPr lang="en-US" b="1" u="sng" dirty="0"/>
              <a:t>A participant will lose membership in the activity if they are declared academically ineligible 3 different times within the length of the activity’s season.</a:t>
            </a:r>
            <a:r>
              <a:rPr lang="en-US" dirty="0"/>
              <a:t> The season begins at tryouts and extends through the last game/match.</a:t>
            </a:r>
          </a:p>
          <a:p>
            <a:pPr lvl="0"/>
            <a:r>
              <a:rPr lang="en-US" dirty="0"/>
              <a:t>Any student exempted from Physical Education for illness or injury will not be eligible to participate in any extracurricular activity (games or practices) that involves physical activity (sports, cheerleading, etc.)</a:t>
            </a:r>
          </a:p>
          <a:p>
            <a:endParaRPr lang="en-US" dirty="0"/>
          </a:p>
        </p:txBody>
      </p:sp>
      <p:sp>
        <p:nvSpPr>
          <p:cNvPr id="2" name="Title 1"/>
          <p:cNvSpPr>
            <a:spLocks noGrp="1"/>
          </p:cNvSpPr>
          <p:nvPr>
            <p:ph type="title"/>
          </p:nvPr>
        </p:nvSpPr>
        <p:spPr/>
        <p:txBody>
          <a:bodyPr>
            <a:noAutofit/>
          </a:bodyPr>
          <a:lstStyle/>
          <a:p>
            <a:r>
              <a:rPr lang="en-US" sz="3600" dirty="0"/>
              <a:t>ACADEMIC, PHYSICAL AND FINANCIAL ELIGIBILITY:</a:t>
            </a:r>
          </a:p>
        </p:txBody>
      </p:sp>
    </p:spTree>
    <p:extLst>
      <p:ext uri="{BB962C8B-B14F-4D97-AF65-F5344CB8AC3E}">
        <p14:creationId xmlns:p14="http://schemas.microsoft.com/office/powerpoint/2010/main" val="400406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286000"/>
            <a:ext cx="7408333" cy="3840163"/>
          </a:xfrm>
        </p:spPr>
        <p:txBody>
          <a:bodyPr>
            <a:normAutofit fontScale="92500"/>
          </a:bodyPr>
          <a:lstStyle/>
          <a:p>
            <a:r>
              <a:rPr lang="en-US" b="1" dirty="0"/>
              <a:t>Students are expected to be in school all day to attend extra-curricular activities, or any school sponsored, or school related event, regardless of location after school or in the evening.</a:t>
            </a:r>
            <a:r>
              <a:rPr lang="en-US" dirty="0"/>
              <a:t>  </a:t>
            </a:r>
          </a:p>
          <a:p>
            <a:r>
              <a:rPr lang="en-US" dirty="0"/>
              <a:t>If a student misses part of the day due to illness or injury they will not be allowed to participate that evening. </a:t>
            </a:r>
          </a:p>
          <a:p>
            <a:r>
              <a:rPr lang="en-US" dirty="0"/>
              <a:t>Students who miss school for pre-approved medical/dental appointment or other excused reason (except illness) may participate.  Students absent on Friday may participate in weekend activities.</a:t>
            </a:r>
          </a:p>
          <a:p>
            <a:pPr marL="0" indent="0">
              <a:buNone/>
            </a:pPr>
            <a:endParaRPr lang="en-US" dirty="0"/>
          </a:p>
          <a:p>
            <a:endParaRPr lang="en-US" dirty="0"/>
          </a:p>
        </p:txBody>
      </p:sp>
      <p:sp>
        <p:nvSpPr>
          <p:cNvPr id="2" name="Title 1"/>
          <p:cNvSpPr>
            <a:spLocks noGrp="1"/>
          </p:cNvSpPr>
          <p:nvPr>
            <p:ph type="title"/>
          </p:nvPr>
        </p:nvSpPr>
        <p:spPr/>
        <p:txBody>
          <a:bodyPr>
            <a:noAutofit/>
          </a:bodyPr>
          <a:lstStyle/>
          <a:p>
            <a:r>
              <a:rPr lang="en-US" sz="3600" dirty="0"/>
              <a:t>ACADEMIC, PHYSICAL AND FINANCIAL ELIGIBILITY:</a:t>
            </a:r>
          </a:p>
        </p:txBody>
      </p:sp>
    </p:spTree>
    <p:extLst>
      <p:ext uri="{BB962C8B-B14F-4D97-AF65-F5344CB8AC3E}">
        <p14:creationId xmlns:p14="http://schemas.microsoft.com/office/powerpoint/2010/main" val="3825918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438400"/>
            <a:ext cx="7408333" cy="3687763"/>
          </a:xfrm>
        </p:spPr>
        <p:txBody>
          <a:bodyPr>
            <a:normAutofit/>
          </a:bodyPr>
          <a:lstStyle/>
          <a:p>
            <a:pPr lvl="0"/>
            <a:r>
              <a:rPr lang="en-US" sz="1800" i="1" dirty="0"/>
              <a:t> </a:t>
            </a:r>
            <a:r>
              <a:rPr lang="en-US" dirty="0"/>
              <a:t>Students must ride the team bus to all away games in order to participate.  If the student cannot ride the bus due to a family conflict, they must have prior approval from the administration to have alternate transportation.  </a:t>
            </a:r>
          </a:p>
          <a:p>
            <a:pPr lvl="0"/>
            <a:r>
              <a:rPr lang="en-US" dirty="0"/>
              <a:t>Students serving a bus suspension may not ride the bus to or participate in the away game/activity.  Students must be signed out by a parent to leave the event.</a:t>
            </a:r>
            <a:endParaRPr lang="en-US" sz="2000" dirty="0"/>
          </a:p>
        </p:txBody>
      </p:sp>
      <p:sp>
        <p:nvSpPr>
          <p:cNvPr id="2" name="Title 1"/>
          <p:cNvSpPr>
            <a:spLocks noGrp="1"/>
          </p:cNvSpPr>
          <p:nvPr>
            <p:ph type="title"/>
          </p:nvPr>
        </p:nvSpPr>
        <p:spPr/>
        <p:txBody>
          <a:bodyPr>
            <a:normAutofit fontScale="90000"/>
          </a:bodyPr>
          <a:lstStyle/>
          <a:p>
            <a:r>
              <a:rPr lang="en-US" dirty="0"/>
              <a:t>ACADEMIC, PHYSICAL AND FINANCIAL ELIGIBILITY:</a:t>
            </a:r>
          </a:p>
        </p:txBody>
      </p:sp>
    </p:spTree>
    <p:extLst>
      <p:ext uri="{BB962C8B-B14F-4D97-AF65-F5344CB8AC3E}">
        <p14:creationId xmlns:p14="http://schemas.microsoft.com/office/powerpoint/2010/main" val="32393772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Custom 12">
      <a:dk1>
        <a:srgbClr val="000000"/>
      </a:dk1>
      <a:lt1>
        <a:sysClr val="window" lastClr="FFFFFF"/>
      </a:lt1>
      <a:dk2>
        <a:srgbClr val="000000"/>
      </a:dk2>
      <a:lt2>
        <a:srgbClr val="A5A5A5"/>
      </a:lt2>
      <a:accent1>
        <a:srgbClr val="FF0000"/>
      </a:accent1>
      <a:accent2>
        <a:srgbClr val="4584D3"/>
      </a:accent2>
      <a:accent3>
        <a:srgbClr val="5BD078"/>
      </a:accent3>
      <a:accent4>
        <a:srgbClr val="A5D028"/>
      </a:accent4>
      <a:accent5>
        <a:srgbClr val="F5C040"/>
      </a:accent5>
      <a:accent6>
        <a:srgbClr val="05E0DB"/>
      </a:accent6>
      <a:hlink>
        <a:srgbClr val="000000"/>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1066</TotalTime>
  <Words>1958</Words>
  <Application>Microsoft Office PowerPoint</Application>
  <PresentationFormat>On-screen Show (4:3)</PresentationFormat>
  <Paragraphs>134</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Waveform</vt:lpstr>
      <vt:lpstr>Extra-Curricular and Activities Meeting</vt:lpstr>
      <vt:lpstr>EXTRACURRICULAR ACTIVITIES TO WHICH THIS APPLIES:</vt:lpstr>
      <vt:lpstr>IESA</vt:lpstr>
      <vt:lpstr>Sports Physicals</vt:lpstr>
      <vt:lpstr>ACADEMIC, PHYSICAL AND FINANCIAL ELIGIBILITY:</vt:lpstr>
      <vt:lpstr>ACADEMIC, PHYSICAL AND FINANCIAL ELIGIBILITY:</vt:lpstr>
      <vt:lpstr>ACADEMIC, PHYSICAL AND FINANCIAL ELIGIBILITY:</vt:lpstr>
      <vt:lpstr>ACADEMIC, PHYSICAL AND FINANCIAL ELIGIBILITY:</vt:lpstr>
      <vt:lpstr>ACADEMIC, PHYSICAL AND FINANCIAL ELIGIBILITY:</vt:lpstr>
      <vt:lpstr>CODE OF CONDUCT</vt:lpstr>
      <vt:lpstr>CODE OF CONDUCT</vt:lpstr>
      <vt:lpstr>CODE OF CONDUCT</vt:lpstr>
      <vt:lpstr>CODE OF CONDUCT</vt:lpstr>
      <vt:lpstr>CODE OF CONDUCT</vt:lpstr>
      <vt:lpstr>CODE OF CONDUCT</vt:lpstr>
      <vt:lpstr>CODE OF CONDUCT</vt:lpstr>
      <vt:lpstr>CODE OF CONDUCT</vt:lpstr>
      <vt:lpstr>CODE OF CONDUCT</vt:lpstr>
      <vt:lpstr>Concussions</vt:lpstr>
      <vt:lpstr>Concussion </vt:lpstr>
      <vt:lpstr>Concussion</vt:lpstr>
      <vt:lpstr>Consent and Agreement Form</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April McLaughlin</dc:creator>
  <cp:lastModifiedBy>April McLaughlin</cp:lastModifiedBy>
  <cp:revision>42</cp:revision>
  <cp:lastPrinted>2016-07-19T21:27:17Z</cp:lastPrinted>
  <dcterms:created xsi:type="dcterms:W3CDTF">2015-07-07T15:47:38Z</dcterms:created>
  <dcterms:modified xsi:type="dcterms:W3CDTF">2021-02-05T21:03:21Z</dcterms:modified>
</cp:coreProperties>
</file>